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Lobster"/>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44" Type="http://schemas.openxmlformats.org/officeDocument/2006/relationships/font" Target="fonts/Lobster-regular.fntdata"/><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76f9b06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76f9b06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78c7c02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78c7c02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7918817d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7918817d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7918817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7918817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7918817d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7918817d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Most likely to success: </a:t>
            </a:r>
            <a:r>
              <a:rPr lang="en" sz="1000">
                <a:solidFill>
                  <a:srgbClr val="24292E"/>
                </a:solidFill>
                <a:highlight>
                  <a:srgbClr val="F6F8FA"/>
                </a:highlight>
                <a:latin typeface="Courier New"/>
                <a:ea typeface="Courier New"/>
                <a:cs typeface="Courier New"/>
                <a:sym typeface="Courier New"/>
              </a:rPr>
              <a:t>We think this idea is the most practical and will provide the company the best opportunity to revitalise their business and </a:t>
            </a:r>
            <a:endParaRPr sz="1000">
              <a:solidFill>
                <a:srgbClr val="24292E"/>
              </a:solidFill>
              <a:highlight>
                <a:srgbClr val="F6F8FA"/>
              </a:highlight>
              <a:latin typeface="Courier New"/>
              <a:ea typeface="Courier New"/>
              <a:cs typeface="Courier New"/>
              <a:sym typeface="Courier New"/>
            </a:endParaRPr>
          </a:p>
          <a:p>
            <a:pPr indent="-298450" lvl="0" marL="457200" rtl="0" algn="l">
              <a:spcBef>
                <a:spcPts val="0"/>
              </a:spcBef>
              <a:spcAft>
                <a:spcPts val="0"/>
              </a:spcAft>
              <a:buSzPts val="1100"/>
              <a:buChar char="●"/>
            </a:pPr>
            <a:r>
              <a:rPr lang="en" sz="1000">
                <a:solidFill>
                  <a:srgbClr val="24292E"/>
                </a:solidFill>
                <a:highlight>
                  <a:srgbClr val="F6F8FA"/>
                </a:highlight>
                <a:latin typeface="Courier New"/>
                <a:ea typeface="Courier New"/>
                <a:cs typeface="Courier New"/>
                <a:sym typeface="Courier New"/>
              </a:rPr>
              <a:t>  System.</a:t>
            </a:r>
            <a:endParaRPr sz="1000">
              <a:solidFill>
                <a:srgbClr val="24292E"/>
              </a:solidFill>
              <a:highlight>
                <a:srgbClr val="F6F8FA"/>
              </a:highlight>
              <a:latin typeface="Courier New"/>
              <a:ea typeface="Courier New"/>
              <a:cs typeface="Courier New"/>
              <a:sym typeface="Courier New"/>
            </a:endParaRPr>
          </a:p>
          <a:p>
            <a:pPr indent="-292100" lvl="0" marL="457200" rtl="0" algn="l">
              <a:spcBef>
                <a:spcPts val="0"/>
              </a:spcBef>
              <a:spcAft>
                <a:spcPts val="0"/>
              </a:spcAft>
              <a:buClr>
                <a:srgbClr val="24292E"/>
              </a:buClr>
              <a:buSzPts val="1000"/>
              <a:buFont typeface="Courier New"/>
              <a:buChar char="●"/>
            </a:pPr>
            <a:r>
              <a:rPr lang="en"/>
              <a:t>Most breakthrough: </a:t>
            </a:r>
            <a:r>
              <a:rPr lang="en" sz="1000">
                <a:solidFill>
                  <a:srgbClr val="24292E"/>
                </a:solidFill>
                <a:highlight>
                  <a:srgbClr val="F6F8FA"/>
                </a:highlight>
                <a:latin typeface="Courier New"/>
                <a:ea typeface="Courier New"/>
                <a:cs typeface="Courier New"/>
                <a:sym typeface="Courier New"/>
              </a:rPr>
              <a:t>This idea is the most breakthrough because it would stop RMs having to learn every single package and deal within the company.    This would save a lot of money on training and it would give RMs the opportunity to truly understand the area of expertise which will help them provide excellent customer service.</a:t>
            </a:r>
            <a:endParaRPr sz="1000">
              <a:solidFill>
                <a:srgbClr val="24292E"/>
              </a:solidFill>
              <a:highlight>
                <a:srgbClr val="F6F8FA"/>
              </a:highlight>
              <a:latin typeface="Courier New"/>
              <a:ea typeface="Courier New"/>
              <a:cs typeface="Courier New"/>
              <a:sym typeface="Courier New"/>
            </a:endParaRPr>
          </a:p>
          <a:p>
            <a:pPr indent="-298450" lvl="0" marL="457200" rtl="0" algn="l">
              <a:spcBef>
                <a:spcPts val="0"/>
              </a:spcBef>
              <a:spcAft>
                <a:spcPts val="0"/>
              </a:spcAft>
              <a:buSzPts val="1100"/>
              <a:buChar char="●"/>
            </a:pPr>
            <a:r>
              <a:rPr lang="en"/>
              <a:t>Most likely to delight: </a:t>
            </a:r>
            <a:r>
              <a:rPr lang="en" sz="1000">
                <a:solidFill>
                  <a:srgbClr val="24292E"/>
                </a:solidFill>
                <a:highlight>
                  <a:srgbClr val="F6F8FA"/>
                </a:highlight>
                <a:latin typeface="Courier New"/>
                <a:ea typeface="Courier New"/>
                <a:cs typeface="Courier New"/>
                <a:sym typeface="Courier New"/>
              </a:rPr>
              <a:t>Hold music often gets annoying for customers so we decided that this idea is the most “likely to delight” because it will replace the fuzzy music with informative holiday packages instead to help inform their decisions.</a:t>
            </a:r>
            <a:endParaRPr sz="1000">
              <a:solidFill>
                <a:srgbClr val="24292E"/>
              </a:solidFill>
              <a:highlight>
                <a:srgbClr val="F6F8FA"/>
              </a:highlight>
              <a:latin typeface="Courier New"/>
              <a:ea typeface="Courier New"/>
              <a:cs typeface="Courier New"/>
              <a:sym typeface="Courier New"/>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7918817d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7918817d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Represents work to be done </a:t>
            </a:r>
            <a:endParaRPr/>
          </a:p>
          <a:p>
            <a:pPr indent="-298450" lvl="0" marL="457200" rtl="0" algn="l">
              <a:spcBef>
                <a:spcPts val="0"/>
              </a:spcBef>
              <a:spcAft>
                <a:spcPts val="0"/>
              </a:spcAft>
              <a:buSzPts val="1100"/>
              <a:buChar char="●"/>
            </a:pPr>
            <a:r>
              <a:rPr lang="en"/>
              <a:t>Shown through our github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6322f68aa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86322f68aa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6322f68aa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86322f68aa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6322f68aa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86322f68aa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86322f68aa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86322f68aa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5cd6967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5cd6967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today’s video, we will be discussing the…...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86322f68aa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86322f68aa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6322f68aa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86322f68aa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86322f68aa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86322f68aa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86322f68aa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86322f68aa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86322f68aa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86322f68aa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86322f68aa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86322f68aa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6322f68aa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86322f68aa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76f9b067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76f9b06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7a1cd1d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7a1cd1d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rgbClr val="000000"/>
              </a:buClr>
              <a:buSzPts val="1100"/>
              <a:buFont typeface="Arial"/>
              <a:buChar char="●"/>
            </a:pPr>
            <a:r>
              <a:rPr lang="en"/>
              <a:t>The new CMC will give a very good customer experience</a:t>
            </a:r>
            <a:endParaRPr/>
          </a:p>
          <a:p>
            <a:pPr indent="-298450" lvl="0" marL="457200" rtl="0" algn="just">
              <a:lnSpc>
                <a:spcPct val="115000"/>
              </a:lnSpc>
              <a:spcBef>
                <a:spcPts val="0"/>
              </a:spcBef>
              <a:spcAft>
                <a:spcPts val="0"/>
              </a:spcAft>
              <a:buClr>
                <a:srgbClr val="000000"/>
              </a:buClr>
              <a:buSzPts val="1100"/>
              <a:buFont typeface="Arial"/>
              <a:buChar char="●"/>
            </a:pPr>
            <a:r>
              <a:rPr lang="en"/>
              <a:t>Using the new automated matchmaking system the company can both lower cost and improve the experience for both customers and regional managers</a:t>
            </a:r>
            <a:endParaRPr/>
          </a:p>
          <a:p>
            <a:pPr indent="-298450" lvl="0" marL="457200" rtl="0" algn="just">
              <a:lnSpc>
                <a:spcPct val="115000"/>
              </a:lnSpc>
              <a:spcBef>
                <a:spcPts val="0"/>
              </a:spcBef>
              <a:spcAft>
                <a:spcPts val="0"/>
              </a:spcAft>
              <a:buClr>
                <a:srgbClr val="000000"/>
              </a:buClr>
              <a:buSzPts val="1100"/>
              <a:buFont typeface="Arial"/>
              <a:buChar char="●"/>
            </a:pPr>
            <a:r>
              <a:rPr lang="en"/>
              <a:t>Having personalised profiles for every past customer gives us a competitive edge over rival companies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87a1cd1d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7a1cd1d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SzPts val="1100"/>
              <a:buChar char="●"/>
            </a:pPr>
            <a:r>
              <a:rPr lang="en"/>
              <a:t>Travel Company will continue to lose customers with the confusing current system.</a:t>
            </a:r>
            <a:endParaRPr/>
          </a:p>
          <a:p>
            <a:pPr indent="-298450" lvl="0" marL="457200" rtl="0" algn="just">
              <a:lnSpc>
                <a:spcPct val="115000"/>
              </a:lnSpc>
              <a:spcBef>
                <a:spcPts val="0"/>
              </a:spcBef>
              <a:spcAft>
                <a:spcPts val="0"/>
              </a:spcAft>
              <a:buSzPts val="1100"/>
              <a:buChar char="●"/>
            </a:pPr>
            <a:r>
              <a:rPr lang="en"/>
              <a:t>Since RMs work on commission, they will to leave the company as their will be no jobs and therefore no income</a:t>
            </a:r>
            <a:endParaRPr/>
          </a:p>
          <a:p>
            <a:pPr indent="-298450" lvl="0" marL="457200" rtl="0" algn="just">
              <a:lnSpc>
                <a:spcPct val="115000"/>
              </a:lnSpc>
              <a:spcBef>
                <a:spcPts val="0"/>
              </a:spcBef>
              <a:spcAft>
                <a:spcPts val="0"/>
              </a:spcAft>
              <a:buSzPts val="1100"/>
              <a:buChar char="●"/>
            </a:pPr>
            <a:r>
              <a:rPr lang="en"/>
              <a:t>By losing employees and customers, </a:t>
            </a:r>
            <a:r>
              <a:rPr lang="en"/>
              <a:t> the airlines will not be receiving any customers or revenue causing th</a:t>
            </a:r>
            <a:r>
              <a:rPr lang="en"/>
              <a:t>e relationship between the travel company and the airlines to fly away into the sunset never to be seen again. </a:t>
            </a:r>
            <a:endParaRPr/>
          </a:p>
          <a:p>
            <a:pPr indent="-298450" lvl="0" marL="457200" rtl="0" algn="just">
              <a:lnSpc>
                <a:spcPct val="115000"/>
              </a:lnSpc>
              <a:spcBef>
                <a:spcPts val="0"/>
              </a:spcBef>
              <a:spcAft>
                <a:spcPts val="0"/>
              </a:spcAft>
              <a:buSzPts val="1100"/>
              <a:buChar char="●"/>
            </a:pPr>
            <a:r>
              <a:rPr lang="en"/>
              <a:t>the Travel Company will ultimately be forced to shut down since it will lose customers, employees and important professional relationships.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5f6c771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5f6c771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7a1cd1d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7a1cd1d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87a1cd1d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7a1cd1d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is a development </a:t>
            </a:r>
            <a:r>
              <a:rPr lang="en"/>
              <a:t>methodology</a:t>
            </a:r>
            <a:r>
              <a:rPr lang="en"/>
              <a:t> with many small </a:t>
            </a:r>
            <a:r>
              <a:rPr lang="en"/>
              <a:t>iterations called sprints and in a smaller cross functional team, scrum is a form of agile methodology that incorporates sprints and roles, focusing on turning large projects into a series of smaller issues that are incrementally developed and completed to </a:t>
            </a:r>
            <a:r>
              <a:rPr lang="en"/>
              <a:t>eventually create the completed large project.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7a1cd1dc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7a1cd1dc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roles within the scrum process, and we had to act as all of them. Firstly, there is the product owner, we acted as the </a:t>
            </a:r>
            <a:r>
              <a:rPr lang="en"/>
              <a:t>product</a:t>
            </a:r>
            <a:r>
              <a:rPr lang="en"/>
              <a:t> owner using empathy maps and POV statements to understand the perspective of our stakeholders and determine what they were likely to most highly value. The role of the Scrum master was emulated through the use of github tools, creating issues to serve as a backlog to track what needed to be done and what was already completed. Finally we acted as the developer when assigning ourselves the issues in the backlog, working on and completing these issues.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87a1cd1dc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7a1cd1dc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we had weekly calls on discord, ad were organising our issues on </a:t>
            </a:r>
            <a:r>
              <a:rPr lang="en"/>
              <a:t>github</a:t>
            </a:r>
            <a:r>
              <a:rPr lang="en"/>
              <a:t>, evenly assigning issues to </a:t>
            </a:r>
            <a:r>
              <a:rPr lang="en"/>
              <a:t>each other</a:t>
            </a:r>
            <a:r>
              <a:rPr lang="en"/>
              <a:t> and reviewing each </a:t>
            </a:r>
            <a:r>
              <a:rPr lang="en"/>
              <a:t>other's</a:t>
            </a:r>
            <a:r>
              <a:rPr lang="en"/>
              <a:t> work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5cd6967e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5cd6967e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1. To create an innovative yet technologically feasible Call </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Management Centre product </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2. To create a product that will embody the desires of all stakeholders involved </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within the upgrade of the Call Management Centre</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3. Develop many features that are desired by the client so they are able to have many options to choose from</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4. To develop comprehensive diagrams for the client so they are able to understand the flow of data and methods</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5. To show the client the competitive advantage they may achieve as a result of the developed product and to warn them of potential impacts of failure</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a:t>
            </a:r>
            <a:endParaRPr sz="1000">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7. To develop the product using an Agile process</a:t>
            </a:r>
            <a:endParaRPr sz="1000">
              <a:solidFill>
                <a:srgbClr val="24292E"/>
              </a:solidFill>
              <a:highlight>
                <a:srgbClr val="F6F8FA"/>
              </a:highlight>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7918817d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7918817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part of this project, the travel company had identified that they wouild liek to develop an informaiton system to improve the operation for their in house call management cretre to adjust the call flow rate. They believe that this would allow the customers that call the travel company to be connected to RMs that have speiclaist knowledge on the customer’s preferred travel destinaiton, enabling a greater utilisation of the RM’s knowledge and icnrease the possibility to make sales and profit amid their current tainted repuation.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assumptions made about the travel company include that competing travel companies have an advanced CMC which enables customers to be connected to RMs that can cater their request. RM’s also have been pressured to learn outside their specialist knowledge due to being connected with customer’s who enquire about holiday packages they were not familar with. Airline companies also form partnerships with the travel company to sell holiday packages and the holiday packages offered by the travel company are only holidays that involve airlines as a form of transport. RMs also receive a commision based income which is based on the number of holiday packages they sell. Lastly, the travel company is experienving a loss of sales and customer and employee dissatisfaciton .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5cd6967e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5cd6967e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stakeholders involve the following: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5cd6967e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5cd6967e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properly identify and define the problem, empathy maps were created by the group for each stakeholder through interviewing each stakeholder. The empathy map enabled us to gain a knowledge on what each stakeholder is thinking, feeling, saying, hearing, doing and seeing in regards to the call management centre system and travel company operations in general. Through empathy mapping, we were able to find that employees such as RMs, developers and system admin were experiencing high levels of employee dissatisfaction due to overwhelming pressure from </a:t>
            </a:r>
            <a:r>
              <a:rPr lang="en"/>
              <a:t>frustrated</a:t>
            </a:r>
            <a:r>
              <a:rPr lang="en"/>
              <a:t> customers, unrealistic management expectations due to pressures to learn the whole product and develop and manage code to improve the operations and a scared that they might lose their jobs if the travel company constantly loses profits. The Airlines Companies are also reconsidering their partnerships with the travel company due to them noticing a low customers utitlising the holiday packages that were created in conjunction with the travel company compared to competing travel companies. Customers are feeling unhappy and frustrated when they are put on hold and when RMs are unable to respond to their requests and being transferred.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empathy maps, we were able to create actional goals using POV statements, which involves a statement that defines a user, what they need and the insight. Through feeling what our stakeholders are feeling we found out that the CMC is outdated, causing a loss of customers and employees, cuasing unhappy and frustrated customers and not profiting airline companies. Hence, we uncovered that the CMC required a msssive overhaul for the survival of the travel company which lead to the ideation stage which sarah will go through.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7918817d2_2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7918817d2_2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properly identify and define the problem, empathy maps were created by the group for each stakeholder through interviewing each stakeholder. The empathy map enabled us to gain a knowledge on what each stakeholder is thinking, feeling, saying, hearing, doing and seeing in regards to the call management centre system and travel company operations in general. Through empathy mapping, we were able to find that employees such as RMs, developers and system admin were experiencing high levels of employee dissatisfaction due to overwhelming pressure from frustrated customers, unrealistic management expectations due to pressures to learn the whole product and develop and manage code to improve the operations and a scared that they might lose their jobs if the travel company constantly loses profits. The Airlines Companies are also reconsidering their partnerships with the travel company due to them noticing a low customers utitlising the holiday packages that were created in conjunction with the travel company compared to competing travel companies. Customers are feeling unhappy and frustrated when they are put on hold and when RMs are unable to respond to their requests and being transferred.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empathy maps, we were able to create actional goals using POV statements, which involves a statement that defines a user, what they need and the insight. Through feeling what our stakeholders are feeling we found out that the CMC is outdated, causing a loss of customers and employees, cuasing unhappy and frustrated customers and not profiting airline companies. Hence, we uncovered that the CMC required a msssive overhaul for the survival of the travel company which lead to the ideation stage which sarah will go through.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7918817d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7918817d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6098378" y="5"/>
            <a:ext cx="3045625" cy="2030570"/>
            <a:chOff x="6098378" y="5"/>
            <a:chExt cx="3045625" cy="2030570"/>
          </a:xfrm>
        </p:grpSpPr>
        <p:sp>
          <p:nvSpPr>
            <p:cNvPr id="87" name="Google Shape;87;p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14"/>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3" name="Google Shape;93;p1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5" name="Shape 95"/>
        <p:cNvGrpSpPr/>
        <p:nvPr/>
      </p:nvGrpSpPr>
      <p:grpSpPr>
        <a:xfrm>
          <a:off x="0" y="0"/>
          <a:ext cx="0" cy="0"/>
          <a:chOff x="0" y="0"/>
          <a:chExt cx="0" cy="0"/>
        </a:xfrm>
      </p:grpSpPr>
      <p:grpSp>
        <p:nvGrpSpPr>
          <p:cNvPr id="96" name="Google Shape;96;p15"/>
          <p:cNvGrpSpPr/>
          <p:nvPr/>
        </p:nvGrpSpPr>
        <p:grpSpPr>
          <a:xfrm>
            <a:off x="0" y="3903669"/>
            <a:ext cx="9144000" cy="1239925"/>
            <a:chOff x="0" y="3903669"/>
            <a:chExt cx="9144000" cy="1239925"/>
          </a:xfrm>
        </p:grpSpPr>
        <p:sp>
          <p:nvSpPr>
            <p:cNvPr id="97" name="Google Shape;97;p15"/>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1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3" name="Google Shape;103;p1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4" name="Google Shape;104;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16"/>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 name="Google Shape;107;p1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8" name="Google Shape;108;p1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9" name="Google Shape;109;p1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 name="Google Shape;110;p1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111" name="Google Shape;111;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14" name="Google Shape;114;p17"/>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5" name="Google Shape;115;p17"/>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6" name="Google Shape;116;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19" name="Google Shape;119;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0" name="Shape 120"/>
        <p:cNvGrpSpPr/>
        <p:nvPr/>
      </p:nvGrpSpPr>
      <p:grpSpPr>
        <a:xfrm>
          <a:off x="0" y="0"/>
          <a:ext cx="0" cy="0"/>
          <a:chOff x="0" y="0"/>
          <a:chExt cx="0" cy="0"/>
        </a:xfrm>
      </p:grpSpPr>
      <p:sp>
        <p:nvSpPr>
          <p:cNvPr id="121" name="Google Shape;121;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22" name="Shape 122"/>
        <p:cNvGrpSpPr/>
        <p:nvPr/>
      </p:nvGrpSpPr>
      <p:grpSpPr>
        <a:xfrm>
          <a:off x="0" y="0"/>
          <a:ext cx="0" cy="0"/>
          <a:chOff x="0" y="0"/>
          <a:chExt cx="0" cy="0"/>
        </a:xfrm>
      </p:grpSpPr>
      <p:grpSp>
        <p:nvGrpSpPr>
          <p:cNvPr id="123" name="Google Shape;123;p20"/>
          <p:cNvGrpSpPr/>
          <p:nvPr/>
        </p:nvGrpSpPr>
        <p:grpSpPr>
          <a:xfrm>
            <a:off x="6098378" y="5"/>
            <a:ext cx="3045625" cy="2030570"/>
            <a:chOff x="6098378" y="5"/>
            <a:chExt cx="3045625" cy="2030570"/>
          </a:xfrm>
        </p:grpSpPr>
        <p:sp>
          <p:nvSpPr>
            <p:cNvPr id="124" name="Google Shape;124;p2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0"/>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0"/>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0" name="Google Shape;130;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33" name="Google Shape;133;p21"/>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34" name="Google Shape;134;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135" name="Shape 135"/>
        <p:cNvGrpSpPr/>
        <p:nvPr/>
      </p:nvGrpSpPr>
      <p:grpSpPr>
        <a:xfrm>
          <a:off x="0" y="0"/>
          <a:ext cx="0" cy="0"/>
          <a:chOff x="0" y="0"/>
          <a:chExt cx="0" cy="0"/>
        </a:xfrm>
      </p:grpSpPr>
      <p:grpSp>
        <p:nvGrpSpPr>
          <p:cNvPr id="136" name="Google Shape;136;p22"/>
          <p:cNvGrpSpPr/>
          <p:nvPr/>
        </p:nvGrpSpPr>
        <p:grpSpPr>
          <a:xfrm>
            <a:off x="6098378" y="5"/>
            <a:ext cx="3045625" cy="2030570"/>
            <a:chOff x="6098378" y="5"/>
            <a:chExt cx="3045625" cy="2030570"/>
          </a:xfrm>
        </p:grpSpPr>
        <p:sp>
          <p:nvSpPr>
            <p:cNvPr id="137" name="Google Shape;137;p22"/>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2"/>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2"/>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2"/>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2"/>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22"/>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4" name="Shape 144"/>
        <p:cNvGrpSpPr/>
        <p:nvPr/>
      </p:nvGrpSpPr>
      <p:grpSpPr>
        <a:xfrm>
          <a:off x="0" y="0"/>
          <a:ext cx="0" cy="0"/>
          <a:chOff x="0" y="0"/>
          <a:chExt cx="0" cy="0"/>
        </a:xfrm>
      </p:grpSpPr>
      <p:sp>
        <p:nvSpPr>
          <p:cNvPr id="145" name="Google Shape;145;p2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46" name="Google Shape;146;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47" name="Shape 147"/>
        <p:cNvGrpSpPr/>
        <p:nvPr/>
      </p:nvGrpSpPr>
      <p:grpSpPr>
        <a:xfrm>
          <a:off x="0" y="0"/>
          <a:ext cx="0" cy="0"/>
          <a:chOff x="0" y="0"/>
          <a:chExt cx="0" cy="0"/>
        </a:xfrm>
      </p:grpSpPr>
      <p:grpSp>
        <p:nvGrpSpPr>
          <p:cNvPr id="148" name="Google Shape;148;p24"/>
          <p:cNvGrpSpPr/>
          <p:nvPr/>
        </p:nvGrpSpPr>
        <p:grpSpPr>
          <a:xfrm>
            <a:off x="6098378" y="5"/>
            <a:ext cx="3045625" cy="2030570"/>
            <a:chOff x="6098378" y="5"/>
            <a:chExt cx="3045625" cy="2030570"/>
          </a:xfrm>
        </p:grpSpPr>
        <p:sp>
          <p:nvSpPr>
            <p:cNvPr id="149" name="Google Shape;149;p2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2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55" name="Google Shape;155;p2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1600"/>
              </a:spcBef>
              <a:spcAft>
                <a:spcPts val="0"/>
              </a:spcAft>
              <a:buClr>
                <a:schemeClr val="lt1"/>
              </a:buClr>
              <a:buSzPts val="1400"/>
              <a:buChar char="○"/>
              <a:defRPr>
                <a:solidFill>
                  <a:schemeClr val="lt1"/>
                </a:solidFill>
              </a:defRPr>
            </a:lvl2pPr>
            <a:lvl3pPr indent="-317500" lvl="2" marL="1371600" rtl="0" algn="ctr">
              <a:lnSpc>
                <a:spcPct val="115000"/>
              </a:lnSpc>
              <a:spcBef>
                <a:spcPts val="1600"/>
              </a:spcBef>
              <a:spcAft>
                <a:spcPts val="0"/>
              </a:spcAft>
              <a:buClr>
                <a:schemeClr val="lt1"/>
              </a:buClr>
              <a:buSzPts val="1400"/>
              <a:buChar char="■"/>
              <a:defRPr>
                <a:solidFill>
                  <a:schemeClr val="lt1"/>
                </a:solidFill>
              </a:defRPr>
            </a:lvl3pPr>
            <a:lvl4pPr indent="-317500" lvl="3" marL="1828800" rtl="0" algn="ctr">
              <a:lnSpc>
                <a:spcPct val="115000"/>
              </a:lnSpc>
              <a:spcBef>
                <a:spcPts val="1600"/>
              </a:spcBef>
              <a:spcAft>
                <a:spcPts val="0"/>
              </a:spcAft>
              <a:buClr>
                <a:schemeClr val="lt1"/>
              </a:buClr>
              <a:buSzPts val="1400"/>
              <a:buChar char="●"/>
              <a:defRPr>
                <a:solidFill>
                  <a:schemeClr val="lt1"/>
                </a:solidFill>
              </a:defRPr>
            </a:lvl4pPr>
            <a:lvl5pPr indent="-317500" lvl="4" marL="2286000" rtl="0" algn="ctr">
              <a:lnSpc>
                <a:spcPct val="115000"/>
              </a:lnSpc>
              <a:spcBef>
                <a:spcPts val="1600"/>
              </a:spcBef>
              <a:spcAft>
                <a:spcPts val="0"/>
              </a:spcAft>
              <a:buClr>
                <a:schemeClr val="lt1"/>
              </a:buClr>
              <a:buSzPts val="1400"/>
              <a:buChar char="○"/>
              <a:defRPr>
                <a:solidFill>
                  <a:schemeClr val="lt1"/>
                </a:solidFill>
              </a:defRPr>
            </a:lvl5pPr>
            <a:lvl6pPr indent="-317500" lvl="5" marL="2743200" rtl="0" algn="ctr">
              <a:lnSpc>
                <a:spcPct val="115000"/>
              </a:lnSpc>
              <a:spcBef>
                <a:spcPts val="1600"/>
              </a:spcBef>
              <a:spcAft>
                <a:spcPts val="0"/>
              </a:spcAft>
              <a:buClr>
                <a:schemeClr val="lt1"/>
              </a:buClr>
              <a:buSzPts val="1400"/>
              <a:buChar char="■"/>
              <a:defRPr>
                <a:solidFill>
                  <a:schemeClr val="lt1"/>
                </a:solidFill>
              </a:defRPr>
            </a:lvl6pPr>
            <a:lvl7pPr indent="-317500" lvl="6" marL="3200400" rtl="0" algn="ctr">
              <a:lnSpc>
                <a:spcPct val="115000"/>
              </a:lnSpc>
              <a:spcBef>
                <a:spcPts val="1600"/>
              </a:spcBef>
              <a:spcAft>
                <a:spcPts val="0"/>
              </a:spcAft>
              <a:buClr>
                <a:schemeClr val="lt1"/>
              </a:buClr>
              <a:buSzPts val="1400"/>
              <a:buChar char="●"/>
              <a:defRPr>
                <a:solidFill>
                  <a:schemeClr val="lt1"/>
                </a:solidFill>
              </a:defRPr>
            </a:lvl7pPr>
            <a:lvl8pPr indent="-317500" lvl="7" marL="3657600" rtl="0" algn="ctr">
              <a:lnSpc>
                <a:spcPct val="115000"/>
              </a:lnSpc>
              <a:spcBef>
                <a:spcPts val="1600"/>
              </a:spcBef>
              <a:spcAft>
                <a:spcPts val="0"/>
              </a:spcAft>
              <a:buClr>
                <a:schemeClr val="lt1"/>
              </a:buClr>
              <a:buSzPts val="1400"/>
              <a:buChar char="○"/>
              <a:defRPr>
                <a:solidFill>
                  <a:schemeClr val="lt1"/>
                </a:solidFill>
              </a:defRPr>
            </a:lvl8pPr>
            <a:lvl9pPr indent="-317500" lvl="8" marL="4114800" rtl="0" algn="ctr">
              <a:lnSpc>
                <a:spcPct val="115000"/>
              </a:lnSpc>
              <a:spcBef>
                <a:spcPts val="1600"/>
              </a:spcBef>
              <a:spcAft>
                <a:spcPts val="1600"/>
              </a:spcAft>
              <a:buClr>
                <a:schemeClr val="lt1"/>
              </a:buClr>
              <a:buSzPts val="1400"/>
              <a:buChar char="■"/>
              <a:defRPr>
                <a:solidFill>
                  <a:schemeClr val="lt1"/>
                </a:solidFill>
              </a:defRPr>
            </a:lvl9pPr>
          </a:lstStyle>
          <a:p/>
        </p:txBody>
      </p:sp>
      <p:sp>
        <p:nvSpPr>
          <p:cNvPr id="156" name="Google Shape;156;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83" name="Google Shape;83;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4" name="Google Shape;84;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1.jpg"/><Relationship Id="rId5" Type="http://schemas.openxmlformats.org/officeDocument/2006/relationships/image" Target="../media/image30.png"/><Relationship Id="rId6"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jpg"/><Relationship Id="rId4" Type="http://schemas.openxmlformats.org/officeDocument/2006/relationships/image" Target="../media/image32.jpg"/><Relationship Id="rId5" Type="http://schemas.openxmlformats.org/officeDocument/2006/relationships/image" Target="../media/image36.png"/><Relationship Id="rId6"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Travel Company’s Call Management Centre </a:t>
            </a:r>
            <a:endParaRPr/>
          </a:p>
        </p:txBody>
      </p:sp>
      <p:sp>
        <p:nvSpPr>
          <p:cNvPr id="162" name="Google Shape;162;p25"/>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Daniel, Sarah &amp; Vishaal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Thinking Reflection</a:t>
            </a:r>
            <a:endParaRPr/>
          </a:p>
        </p:txBody>
      </p:sp>
      <p:pic>
        <p:nvPicPr>
          <p:cNvPr id="252" name="Google Shape;252;p34"/>
          <p:cNvPicPr preferRelativeResize="0"/>
          <p:nvPr/>
        </p:nvPicPr>
        <p:blipFill rotWithShape="1">
          <a:blip r:embed="rId3">
            <a:alphaModFix/>
          </a:blip>
          <a:srcRect b="0" l="24464" r="35131" t="0"/>
          <a:stretch/>
        </p:blipFill>
        <p:spPr>
          <a:xfrm>
            <a:off x="3681062" y="1729325"/>
            <a:ext cx="1781876" cy="1684850"/>
          </a:xfrm>
          <a:prstGeom prst="rect">
            <a:avLst/>
          </a:prstGeom>
          <a:noFill/>
          <a:ln>
            <a:noFill/>
          </a:ln>
        </p:spPr>
      </p:pic>
      <p:sp>
        <p:nvSpPr>
          <p:cNvPr id="253" name="Google Shape;253;p34"/>
          <p:cNvSpPr txBox="1"/>
          <p:nvPr/>
        </p:nvSpPr>
        <p:spPr>
          <a:xfrm>
            <a:off x="3681000" y="1361500"/>
            <a:ext cx="17820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6FA8DC"/>
                </a:solidFill>
                <a:latin typeface="Roboto"/>
                <a:ea typeface="Roboto"/>
                <a:cs typeface="Roboto"/>
                <a:sym typeface="Roboto"/>
              </a:rPr>
              <a:t>Current CMC</a:t>
            </a:r>
            <a:endParaRPr b="1" i="1">
              <a:solidFill>
                <a:srgbClr val="6FA8DC"/>
              </a:solidFill>
              <a:latin typeface="Roboto"/>
              <a:ea typeface="Roboto"/>
              <a:cs typeface="Roboto"/>
              <a:sym typeface="Roboto"/>
            </a:endParaRPr>
          </a:p>
        </p:txBody>
      </p:sp>
      <p:sp>
        <p:nvSpPr>
          <p:cNvPr id="254" name="Google Shape;254;p34"/>
          <p:cNvSpPr/>
          <p:nvPr/>
        </p:nvSpPr>
        <p:spPr>
          <a:xfrm>
            <a:off x="3313938" y="1226150"/>
            <a:ext cx="2516100" cy="2372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34"/>
          <p:cNvCxnSpPr>
            <a:stCxn id="254" idx="1"/>
            <a:endCxn id="254" idx="5"/>
          </p:cNvCxnSpPr>
          <p:nvPr/>
        </p:nvCxnSpPr>
        <p:spPr>
          <a:xfrm>
            <a:off x="3682412" y="1573624"/>
            <a:ext cx="1779300" cy="1677900"/>
          </a:xfrm>
          <a:prstGeom prst="straightConnector1">
            <a:avLst/>
          </a:prstGeom>
          <a:noFill/>
          <a:ln cap="flat" cmpd="sng" w="76200">
            <a:solidFill>
              <a:srgbClr val="FF0000"/>
            </a:solidFill>
            <a:prstDash val="solid"/>
            <a:round/>
            <a:headEnd len="med" w="med" type="none"/>
            <a:tailEnd len="med" w="med" type="none"/>
          </a:ln>
        </p:spPr>
      </p:cxnSp>
      <p:cxnSp>
        <p:nvCxnSpPr>
          <p:cNvPr id="256" name="Google Shape;256;p34"/>
          <p:cNvCxnSpPr/>
          <p:nvPr/>
        </p:nvCxnSpPr>
        <p:spPr>
          <a:xfrm flipH="1" rot="10800000">
            <a:off x="5883975" y="1377375"/>
            <a:ext cx="589200" cy="350400"/>
          </a:xfrm>
          <a:prstGeom prst="straightConnector1">
            <a:avLst/>
          </a:prstGeom>
          <a:noFill/>
          <a:ln cap="flat" cmpd="sng" w="28575">
            <a:solidFill>
              <a:schemeClr val="dk2"/>
            </a:solidFill>
            <a:prstDash val="solid"/>
            <a:round/>
            <a:headEnd len="med" w="med" type="none"/>
            <a:tailEnd len="med" w="med" type="none"/>
          </a:ln>
        </p:spPr>
      </p:cxnSp>
      <p:pic>
        <p:nvPicPr>
          <p:cNvPr id="257" name="Google Shape;257;p34"/>
          <p:cNvPicPr preferRelativeResize="0"/>
          <p:nvPr/>
        </p:nvPicPr>
        <p:blipFill>
          <a:blip r:embed="rId4">
            <a:alphaModFix/>
          </a:blip>
          <a:stretch>
            <a:fillRect/>
          </a:stretch>
        </p:blipFill>
        <p:spPr>
          <a:xfrm>
            <a:off x="6581075" y="715700"/>
            <a:ext cx="1929424" cy="1085300"/>
          </a:xfrm>
          <a:prstGeom prst="rect">
            <a:avLst/>
          </a:prstGeom>
          <a:noFill/>
          <a:ln>
            <a:noFill/>
          </a:ln>
        </p:spPr>
      </p:pic>
      <p:sp>
        <p:nvSpPr>
          <p:cNvPr id="258" name="Google Shape;258;p34"/>
          <p:cNvSpPr txBox="1"/>
          <p:nvPr/>
        </p:nvSpPr>
        <p:spPr>
          <a:xfrm>
            <a:off x="6581075" y="445875"/>
            <a:ext cx="21339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Competitive Disadvantage</a:t>
            </a:r>
            <a:endParaRPr sz="1200">
              <a:latin typeface="Roboto"/>
              <a:ea typeface="Roboto"/>
              <a:cs typeface="Roboto"/>
              <a:sym typeface="Roboto"/>
            </a:endParaRPr>
          </a:p>
        </p:txBody>
      </p:sp>
      <p:pic>
        <p:nvPicPr>
          <p:cNvPr id="259" name="Google Shape;259;p34"/>
          <p:cNvPicPr preferRelativeResize="0"/>
          <p:nvPr/>
        </p:nvPicPr>
        <p:blipFill rotWithShape="1">
          <a:blip r:embed="rId5">
            <a:alphaModFix/>
          </a:blip>
          <a:srcRect b="0" l="11119" r="0" t="0"/>
          <a:stretch/>
        </p:blipFill>
        <p:spPr>
          <a:xfrm>
            <a:off x="6482675" y="3235625"/>
            <a:ext cx="2330700" cy="1245600"/>
          </a:xfrm>
          <a:prstGeom prst="rect">
            <a:avLst/>
          </a:prstGeom>
          <a:noFill/>
          <a:ln>
            <a:noFill/>
          </a:ln>
        </p:spPr>
      </p:pic>
      <p:cxnSp>
        <p:nvCxnSpPr>
          <p:cNvPr id="260" name="Google Shape;260;p34"/>
          <p:cNvCxnSpPr/>
          <p:nvPr/>
        </p:nvCxnSpPr>
        <p:spPr>
          <a:xfrm>
            <a:off x="5638250" y="3321300"/>
            <a:ext cx="747300" cy="205800"/>
          </a:xfrm>
          <a:prstGeom prst="straightConnector1">
            <a:avLst/>
          </a:prstGeom>
          <a:noFill/>
          <a:ln cap="flat" cmpd="sng" w="28575">
            <a:solidFill>
              <a:schemeClr val="dk2"/>
            </a:solidFill>
            <a:prstDash val="solid"/>
            <a:round/>
            <a:headEnd len="med" w="med" type="none"/>
            <a:tailEnd len="med" w="med" type="none"/>
          </a:ln>
        </p:spPr>
      </p:cxnSp>
      <p:sp>
        <p:nvSpPr>
          <p:cNvPr id="261" name="Google Shape;261;p34"/>
          <p:cNvSpPr txBox="1"/>
          <p:nvPr/>
        </p:nvSpPr>
        <p:spPr>
          <a:xfrm>
            <a:off x="6581075" y="2955050"/>
            <a:ext cx="2133900" cy="1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Customer Dissatisfaction</a:t>
            </a:r>
            <a:endParaRPr sz="1200">
              <a:latin typeface="Roboto"/>
              <a:ea typeface="Roboto"/>
              <a:cs typeface="Roboto"/>
              <a:sym typeface="Roboto"/>
            </a:endParaRPr>
          </a:p>
        </p:txBody>
      </p:sp>
      <p:pic>
        <p:nvPicPr>
          <p:cNvPr id="262" name="Google Shape;262;p34"/>
          <p:cNvPicPr preferRelativeResize="0"/>
          <p:nvPr/>
        </p:nvPicPr>
        <p:blipFill>
          <a:blip r:embed="rId6">
            <a:alphaModFix/>
          </a:blip>
          <a:stretch>
            <a:fillRect/>
          </a:stretch>
        </p:blipFill>
        <p:spPr>
          <a:xfrm>
            <a:off x="318475" y="2168575"/>
            <a:ext cx="1860680" cy="1245599"/>
          </a:xfrm>
          <a:prstGeom prst="rect">
            <a:avLst/>
          </a:prstGeom>
          <a:noFill/>
          <a:ln>
            <a:noFill/>
          </a:ln>
        </p:spPr>
      </p:pic>
      <p:sp>
        <p:nvSpPr>
          <p:cNvPr id="263" name="Google Shape;263;p34"/>
          <p:cNvSpPr txBox="1"/>
          <p:nvPr/>
        </p:nvSpPr>
        <p:spPr>
          <a:xfrm>
            <a:off x="181850" y="1892750"/>
            <a:ext cx="2133900" cy="1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Employee </a:t>
            </a:r>
            <a:r>
              <a:rPr lang="en" sz="1200">
                <a:latin typeface="Roboto"/>
                <a:ea typeface="Roboto"/>
                <a:cs typeface="Roboto"/>
                <a:sym typeface="Roboto"/>
              </a:rPr>
              <a:t>Dissatisfaction</a:t>
            </a:r>
            <a:endParaRPr sz="1200">
              <a:latin typeface="Roboto"/>
              <a:ea typeface="Roboto"/>
              <a:cs typeface="Roboto"/>
              <a:sym typeface="Roboto"/>
            </a:endParaRPr>
          </a:p>
        </p:txBody>
      </p:sp>
      <p:cxnSp>
        <p:nvCxnSpPr>
          <p:cNvPr id="264" name="Google Shape;264;p34"/>
          <p:cNvCxnSpPr/>
          <p:nvPr/>
        </p:nvCxnSpPr>
        <p:spPr>
          <a:xfrm>
            <a:off x="2468250" y="2858375"/>
            <a:ext cx="694500" cy="13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5"/>
          <p:cNvSpPr txBox="1"/>
          <p:nvPr/>
        </p:nvSpPr>
        <p:spPr>
          <a:xfrm>
            <a:off x="3291600" y="1650350"/>
            <a:ext cx="2560800" cy="14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How Might We Statements?</a:t>
            </a:r>
            <a:endParaRPr>
              <a:latin typeface="Roboto"/>
              <a:ea typeface="Roboto"/>
              <a:cs typeface="Roboto"/>
              <a:sym typeface="Roboto"/>
            </a:endParaRPr>
          </a:p>
        </p:txBody>
      </p:sp>
      <p:sp>
        <p:nvSpPr>
          <p:cNvPr id="270" name="Google Shape;270;p35"/>
          <p:cNvSpPr txBox="1"/>
          <p:nvPr/>
        </p:nvSpPr>
        <p:spPr>
          <a:xfrm>
            <a:off x="2977200" y="2027750"/>
            <a:ext cx="3676200" cy="688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Built from POV statements</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Turn challenges into opportunities for design</a:t>
            </a:r>
            <a:endParaRPr sz="1000">
              <a:latin typeface="Roboto"/>
              <a:ea typeface="Roboto"/>
              <a:cs typeface="Roboto"/>
              <a:sym typeface="Roboto"/>
            </a:endParaRPr>
          </a:p>
        </p:txBody>
      </p:sp>
      <p:sp>
        <p:nvSpPr>
          <p:cNvPr id="271" name="Google Shape;271;p35"/>
          <p:cNvSpPr txBox="1"/>
          <p:nvPr/>
        </p:nvSpPr>
        <p:spPr>
          <a:xfrm>
            <a:off x="953100" y="525425"/>
            <a:ext cx="2338500" cy="105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900">
                <a:latin typeface="Roboto"/>
                <a:ea typeface="Roboto"/>
                <a:cs typeface="Roboto"/>
                <a:sym typeface="Roboto"/>
              </a:rPr>
              <a:t>How might we develop a high quality, technologically advanced CMC in a short timeline to ensure that more customers and employees do not leave the company, thus revitalising the business?</a:t>
            </a:r>
            <a:endParaRPr i="1" sz="900">
              <a:latin typeface="Roboto"/>
              <a:ea typeface="Roboto"/>
              <a:cs typeface="Roboto"/>
              <a:sym typeface="Roboto"/>
            </a:endParaRPr>
          </a:p>
        </p:txBody>
      </p:sp>
      <p:sp>
        <p:nvSpPr>
          <p:cNvPr id="272" name="Google Shape;272;p35"/>
          <p:cNvSpPr txBox="1"/>
          <p:nvPr/>
        </p:nvSpPr>
        <p:spPr>
          <a:xfrm>
            <a:off x="938300" y="185025"/>
            <a:ext cx="21609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latin typeface="Roboto"/>
                <a:ea typeface="Roboto"/>
                <a:cs typeface="Roboto"/>
                <a:sym typeface="Roboto"/>
              </a:rPr>
              <a:t>Travel Company</a:t>
            </a:r>
            <a:endParaRPr b="1" i="1" sz="1300">
              <a:latin typeface="Roboto"/>
              <a:ea typeface="Roboto"/>
              <a:cs typeface="Roboto"/>
              <a:sym typeface="Roboto"/>
            </a:endParaRPr>
          </a:p>
        </p:txBody>
      </p:sp>
      <p:sp>
        <p:nvSpPr>
          <p:cNvPr id="273" name="Google Shape;273;p35"/>
          <p:cNvSpPr txBox="1"/>
          <p:nvPr/>
        </p:nvSpPr>
        <p:spPr>
          <a:xfrm>
            <a:off x="317225" y="2129525"/>
            <a:ext cx="2338500" cy="105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900">
                <a:latin typeface="Roboto"/>
                <a:ea typeface="Roboto"/>
                <a:cs typeface="Roboto"/>
                <a:sym typeface="Roboto"/>
              </a:rPr>
              <a:t>How might we ensure the developers are performing to the best of their ability whilst embodying all the desired features of the travel company? </a:t>
            </a:r>
            <a:endParaRPr i="1" sz="900">
              <a:latin typeface="Roboto"/>
              <a:ea typeface="Roboto"/>
              <a:cs typeface="Roboto"/>
              <a:sym typeface="Roboto"/>
            </a:endParaRPr>
          </a:p>
        </p:txBody>
      </p:sp>
      <p:sp>
        <p:nvSpPr>
          <p:cNvPr id="274" name="Google Shape;274;p35"/>
          <p:cNvSpPr txBox="1"/>
          <p:nvPr/>
        </p:nvSpPr>
        <p:spPr>
          <a:xfrm>
            <a:off x="317225" y="1887225"/>
            <a:ext cx="21609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latin typeface="Roboto"/>
                <a:ea typeface="Roboto"/>
                <a:cs typeface="Roboto"/>
                <a:sym typeface="Roboto"/>
              </a:rPr>
              <a:t>Developers</a:t>
            </a:r>
            <a:endParaRPr b="1" i="1" sz="1300">
              <a:latin typeface="Roboto"/>
              <a:ea typeface="Roboto"/>
              <a:cs typeface="Roboto"/>
              <a:sym typeface="Roboto"/>
            </a:endParaRPr>
          </a:p>
        </p:txBody>
      </p:sp>
      <p:sp>
        <p:nvSpPr>
          <p:cNvPr id="275" name="Google Shape;275;p35"/>
          <p:cNvSpPr txBox="1"/>
          <p:nvPr/>
        </p:nvSpPr>
        <p:spPr>
          <a:xfrm>
            <a:off x="4140375" y="3187925"/>
            <a:ext cx="2338500" cy="105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900">
                <a:latin typeface="Roboto"/>
                <a:ea typeface="Roboto"/>
                <a:cs typeface="Roboto"/>
                <a:sym typeface="Roboto"/>
              </a:rPr>
              <a:t>How might we might data with a new and </a:t>
            </a:r>
            <a:r>
              <a:rPr i="1" lang="en" sz="900">
                <a:latin typeface="Roboto"/>
                <a:ea typeface="Roboto"/>
                <a:cs typeface="Roboto"/>
                <a:sym typeface="Roboto"/>
              </a:rPr>
              <a:t>improved</a:t>
            </a:r>
            <a:r>
              <a:rPr i="1" lang="en" sz="900">
                <a:latin typeface="Roboto"/>
                <a:ea typeface="Roboto"/>
                <a:cs typeface="Roboto"/>
                <a:sym typeface="Roboto"/>
              </a:rPr>
              <a:t> CMC to deliver fast, accurate and personalised recommendations for our customers?</a:t>
            </a:r>
            <a:endParaRPr i="1" sz="900">
              <a:latin typeface="Roboto"/>
              <a:ea typeface="Roboto"/>
              <a:cs typeface="Roboto"/>
              <a:sym typeface="Roboto"/>
            </a:endParaRPr>
          </a:p>
        </p:txBody>
      </p:sp>
      <p:sp>
        <p:nvSpPr>
          <p:cNvPr id="276" name="Google Shape;276;p35"/>
          <p:cNvSpPr txBox="1"/>
          <p:nvPr/>
        </p:nvSpPr>
        <p:spPr>
          <a:xfrm>
            <a:off x="4140375" y="2936450"/>
            <a:ext cx="21609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latin typeface="Roboto"/>
                <a:ea typeface="Roboto"/>
                <a:cs typeface="Roboto"/>
                <a:sym typeface="Roboto"/>
              </a:rPr>
              <a:t>Customers</a:t>
            </a:r>
            <a:endParaRPr b="1" i="1" sz="1300">
              <a:latin typeface="Roboto"/>
              <a:ea typeface="Roboto"/>
              <a:cs typeface="Roboto"/>
              <a:sym typeface="Roboto"/>
            </a:endParaRPr>
          </a:p>
        </p:txBody>
      </p:sp>
      <p:sp>
        <p:nvSpPr>
          <p:cNvPr id="277" name="Google Shape;277;p35"/>
          <p:cNvSpPr txBox="1"/>
          <p:nvPr/>
        </p:nvSpPr>
        <p:spPr>
          <a:xfrm>
            <a:off x="6653475" y="2332550"/>
            <a:ext cx="2338500" cy="105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900">
                <a:latin typeface="Roboto"/>
                <a:ea typeface="Roboto"/>
                <a:cs typeface="Roboto"/>
                <a:sym typeface="Roboto"/>
              </a:rPr>
              <a:t>How might we utilise database queries and a new intuitive UI within the CMC to build a powerful toolkit for system </a:t>
            </a:r>
            <a:r>
              <a:rPr i="1" lang="en" sz="900">
                <a:latin typeface="Roboto"/>
                <a:ea typeface="Roboto"/>
                <a:cs typeface="Roboto"/>
                <a:sym typeface="Roboto"/>
              </a:rPr>
              <a:t>administrators?</a:t>
            </a:r>
            <a:endParaRPr i="1" sz="900">
              <a:latin typeface="Roboto"/>
              <a:ea typeface="Roboto"/>
              <a:cs typeface="Roboto"/>
              <a:sym typeface="Roboto"/>
            </a:endParaRPr>
          </a:p>
        </p:txBody>
      </p:sp>
      <p:sp>
        <p:nvSpPr>
          <p:cNvPr id="278" name="Google Shape;278;p35"/>
          <p:cNvSpPr txBox="1"/>
          <p:nvPr/>
        </p:nvSpPr>
        <p:spPr>
          <a:xfrm>
            <a:off x="6653475" y="2072150"/>
            <a:ext cx="21609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latin typeface="Roboto"/>
                <a:ea typeface="Roboto"/>
                <a:cs typeface="Roboto"/>
                <a:sym typeface="Roboto"/>
              </a:rPr>
              <a:t>System Admin</a:t>
            </a:r>
            <a:endParaRPr b="1" i="1" sz="1300">
              <a:latin typeface="Roboto"/>
              <a:ea typeface="Roboto"/>
              <a:cs typeface="Roboto"/>
              <a:sym typeface="Roboto"/>
            </a:endParaRPr>
          </a:p>
        </p:txBody>
      </p:sp>
      <p:sp>
        <p:nvSpPr>
          <p:cNvPr id="279" name="Google Shape;279;p35"/>
          <p:cNvSpPr txBox="1"/>
          <p:nvPr/>
        </p:nvSpPr>
        <p:spPr>
          <a:xfrm>
            <a:off x="5254725" y="452775"/>
            <a:ext cx="2338500" cy="105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900">
                <a:latin typeface="Roboto"/>
                <a:ea typeface="Roboto"/>
                <a:cs typeface="Roboto"/>
                <a:sym typeface="Roboto"/>
              </a:rPr>
              <a:t>How might we be able to improve the reputation and increase the sales for the travel company in order to ensure high profits for Airline Companies? </a:t>
            </a:r>
            <a:endParaRPr i="1" sz="900">
              <a:latin typeface="Roboto"/>
              <a:ea typeface="Roboto"/>
              <a:cs typeface="Roboto"/>
              <a:sym typeface="Roboto"/>
            </a:endParaRPr>
          </a:p>
        </p:txBody>
      </p:sp>
      <p:sp>
        <p:nvSpPr>
          <p:cNvPr id="280" name="Google Shape;280;p35"/>
          <p:cNvSpPr txBox="1"/>
          <p:nvPr/>
        </p:nvSpPr>
        <p:spPr>
          <a:xfrm>
            <a:off x="5254725" y="231275"/>
            <a:ext cx="21609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latin typeface="Roboto"/>
                <a:ea typeface="Roboto"/>
                <a:cs typeface="Roboto"/>
                <a:sym typeface="Roboto"/>
              </a:rPr>
              <a:t>Airline Companies</a:t>
            </a:r>
            <a:endParaRPr b="1" i="1" sz="1300">
              <a:latin typeface="Roboto"/>
              <a:ea typeface="Roboto"/>
              <a:cs typeface="Roboto"/>
              <a:sym typeface="Roboto"/>
            </a:endParaRPr>
          </a:p>
        </p:txBody>
      </p:sp>
      <p:sp>
        <p:nvSpPr>
          <p:cNvPr id="281" name="Google Shape;281;p35"/>
          <p:cNvSpPr txBox="1"/>
          <p:nvPr/>
        </p:nvSpPr>
        <p:spPr>
          <a:xfrm>
            <a:off x="1080850" y="3630550"/>
            <a:ext cx="2338500" cy="58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900">
                <a:latin typeface="Roboto"/>
                <a:ea typeface="Roboto"/>
                <a:cs typeface="Roboto"/>
                <a:sym typeface="Roboto"/>
              </a:rPr>
              <a:t>How might we be able improve the CMC so that RMs are able to fully utilise their expertise to create sales?</a:t>
            </a:r>
            <a:endParaRPr i="1" sz="900">
              <a:latin typeface="Roboto"/>
              <a:ea typeface="Roboto"/>
              <a:cs typeface="Roboto"/>
              <a:sym typeface="Roboto"/>
            </a:endParaRPr>
          </a:p>
        </p:txBody>
      </p:sp>
      <p:sp>
        <p:nvSpPr>
          <p:cNvPr id="282" name="Google Shape;282;p35"/>
          <p:cNvSpPr txBox="1"/>
          <p:nvPr/>
        </p:nvSpPr>
        <p:spPr>
          <a:xfrm>
            <a:off x="1130700" y="3390950"/>
            <a:ext cx="21609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latin typeface="Roboto"/>
                <a:ea typeface="Roboto"/>
                <a:cs typeface="Roboto"/>
                <a:sym typeface="Roboto"/>
              </a:rPr>
              <a:t>RMs</a:t>
            </a:r>
            <a:endParaRPr b="1" i="1" sz="1300">
              <a:latin typeface="Roboto"/>
              <a:ea typeface="Roboto"/>
              <a:cs typeface="Roboto"/>
              <a:sym typeface="Roboto"/>
            </a:endParaRPr>
          </a:p>
        </p:txBody>
      </p:sp>
      <p:sp>
        <p:nvSpPr>
          <p:cNvPr id="283" name="Google Shape;283;p35"/>
          <p:cNvSpPr/>
          <p:nvPr/>
        </p:nvSpPr>
        <p:spPr>
          <a:xfrm>
            <a:off x="3022775" y="1610800"/>
            <a:ext cx="3189600" cy="921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6"/>
          <p:cNvSpPr txBox="1"/>
          <p:nvPr/>
        </p:nvSpPr>
        <p:spPr>
          <a:xfrm>
            <a:off x="3938988" y="1365363"/>
            <a:ext cx="1266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Brainstorm</a:t>
            </a:r>
            <a:endParaRPr b="1" sz="1600">
              <a:latin typeface="Roboto"/>
              <a:ea typeface="Roboto"/>
              <a:cs typeface="Roboto"/>
              <a:sym typeface="Roboto"/>
            </a:endParaRPr>
          </a:p>
        </p:txBody>
      </p:sp>
      <p:cxnSp>
        <p:nvCxnSpPr>
          <p:cNvPr id="289" name="Google Shape;289;p36"/>
          <p:cNvCxnSpPr/>
          <p:nvPr/>
        </p:nvCxnSpPr>
        <p:spPr>
          <a:xfrm flipH="1" rot="10800000">
            <a:off x="5476050" y="1393275"/>
            <a:ext cx="541500" cy="350400"/>
          </a:xfrm>
          <a:prstGeom prst="straightConnector1">
            <a:avLst/>
          </a:prstGeom>
          <a:noFill/>
          <a:ln cap="flat" cmpd="sng" w="28575">
            <a:solidFill>
              <a:schemeClr val="dk2"/>
            </a:solidFill>
            <a:prstDash val="solid"/>
            <a:round/>
            <a:headEnd len="med" w="med" type="none"/>
            <a:tailEnd len="med" w="med" type="none"/>
          </a:ln>
        </p:spPr>
      </p:cxnSp>
      <p:cxnSp>
        <p:nvCxnSpPr>
          <p:cNvPr id="290" name="Google Shape;290;p36"/>
          <p:cNvCxnSpPr/>
          <p:nvPr/>
        </p:nvCxnSpPr>
        <p:spPr>
          <a:xfrm>
            <a:off x="5686050" y="2732088"/>
            <a:ext cx="564300" cy="203100"/>
          </a:xfrm>
          <a:prstGeom prst="straightConnector1">
            <a:avLst/>
          </a:prstGeom>
          <a:noFill/>
          <a:ln cap="flat" cmpd="sng" w="28575">
            <a:solidFill>
              <a:schemeClr val="dk2"/>
            </a:solidFill>
            <a:prstDash val="solid"/>
            <a:round/>
            <a:headEnd len="med" w="med" type="none"/>
            <a:tailEnd len="med" w="med" type="none"/>
          </a:ln>
        </p:spPr>
      </p:cxnSp>
      <p:cxnSp>
        <p:nvCxnSpPr>
          <p:cNvPr id="291" name="Google Shape;291;p36"/>
          <p:cNvCxnSpPr/>
          <p:nvPr/>
        </p:nvCxnSpPr>
        <p:spPr>
          <a:xfrm flipH="1">
            <a:off x="3160825" y="2935188"/>
            <a:ext cx="246900" cy="393000"/>
          </a:xfrm>
          <a:prstGeom prst="straightConnector1">
            <a:avLst/>
          </a:prstGeom>
          <a:noFill/>
          <a:ln cap="flat" cmpd="sng" w="28575">
            <a:solidFill>
              <a:schemeClr val="dk2"/>
            </a:solidFill>
            <a:prstDash val="solid"/>
            <a:round/>
            <a:headEnd len="med" w="med" type="none"/>
            <a:tailEnd len="med" w="med" type="none"/>
          </a:ln>
        </p:spPr>
      </p:cxnSp>
      <p:pic>
        <p:nvPicPr>
          <p:cNvPr id="292" name="Google Shape;292;p36"/>
          <p:cNvPicPr preferRelativeResize="0"/>
          <p:nvPr/>
        </p:nvPicPr>
        <p:blipFill>
          <a:blip r:embed="rId3">
            <a:alphaModFix/>
          </a:blip>
          <a:stretch>
            <a:fillRect/>
          </a:stretch>
        </p:blipFill>
        <p:spPr>
          <a:xfrm>
            <a:off x="3731644" y="1652742"/>
            <a:ext cx="1680706" cy="1603299"/>
          </a:xfrm>
          <a:prstGeom prst="rect">
            <a:avLst/>
          </a:prstGeom>
          <a:noFill/>
          <a:ln>
            <a:noFill/>
          </a:ln>
        </p:spPr>
      </p:pic>
      <p:sp>
        <p:nvSpPr>
          <p:cNvPr id="293" name="Google Shape;293;p36"/>
          <p:cNvSpPr txBox="1"/>
          <p:nvPr/>
        </p:nvSpPr>
        <p:spPr>
          <a:xfrm>
            <a:off x="6061950" y="804100"/>
            <a:ext cx="2094000" cy="7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a spontaneous group discussion to produce ideas and ways of solving problems.</a:t>
            </a:r>
            <a:endParaRPr sz="1100">
              <a:latin typeface="Roboto"/>
              <a:ea typeface="Roboto"/>
              <a:cs typeface="Roboto"/>
              <a:sym typeface="Roboto"/>
            </a:endParaRPr>
          </a:p>
        </p:txBody>
      </p:sp>
      <p:sp>
        <p:nvSpPr>
          <p:cNvPr id="294" name="Google Shape;294;p36"/>
          <p:cNvSpPr txBox="1"/>
          <p:nvPr/>
        </p:nvSpPr>
        <p:spPr>
          <a:xfrm>
            <a:off x="6168825" y="2813575"/>
            <a:ext cx="1820400" cy="7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builds involvement, commitment, loyalty, and enthusiasm</a:t>
            </a:r>
            <a:endParaRPr sz="1100">
              <a:latin typeface="Roboto"/>
              <a:ea typeface="Roboto"/>
              <a:cs typeface="Roboto"/>
              <a:sym typeface="Roboto"/>
            </a:endParaRPr>
          </a:p>
        </p:txBody>
      </p:sp>
      <p:sp>
        <p:nvSpPr>
          <p:cNvPr id="295" name="Google Shape;295;p36"/>
          <p:cNvSpPr txBox="1"/>
          <p:nvPr/>
        </p:nvSpPr>
        <p:spPr>
          <a:xfrm>
            <a:off x="1281450" y="3328200"/>
            <a:ext cx="2094000" cy="7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Participating in the sessions stimulates and unlocks people's creative talents</a:t>
            </a:r>
            <a:endParaRPr sz="1100">
              <a:latin typeface="Roboto"/>
              <a:ea typeface="Roboto"/>
              <a:cs typeface="Roboto"/>
              <a:sym typeface="Roboto"/>
            </a:endParaRPr>
          </a:p>
        </p:txBody>
      </p:sp>
      <p:sp>
        <p:nvSpPr>
          <p:cNvPr id="296" name="Google Shape;296;p36"/>
          <p:cNvSpPr txBox="1"/>
          <p:nvPr/>
        </p:nvSpPr>
        <p:spPr>
          <a:xfrm>
            <a:off x="695950" y="953800"/>
            <a:ext cx="2094000" cy="7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builds self-esteem because people are being asked for their participation and their ideas.</a:t>
            </a:r>
            <a:endParaRPr sz="900">
              <a:latin typeface="Roboto"/>
              <a:ea typeface="Roboto"/>
              <a:cs typeface="Roboto"/>
              <a:sym typeface="Roboto"/>
            </a:endParaRPr>
          </a:p>
        </p:txBody>
      </p:sp>
      <p:cxnSp>
        <p:nvCxnSpPr>
          <p:cNvPr id="297" name="Google Shape;297;p36"/>
          <p:cNvCxnSpPr/>
          <p:nvPr/>
        </p:nvCxnSpPr>
        <p:spPr>
          <a:xfrm>
            <a:off x="2820750" y="1552600"/>
            <a:ext cx="646200" cy="1497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37"/>
          <p:cNvPicPr preferRelativeResize="0"/>
          <p:nvPr/>
        </p:nvPicPr>
        <p:blipFill>
          <a:blip r:embed="rId3">
            <a:alphaModFix/>
          </a:blip>
          <a:stretch>
            <a:fillRect/>
          </a:stretch>
        </p:blipFill>
        <p:spPr>
          <a:xfrm>
            <a:off x="216250" y="0"/>
            <a:ext cx="7119095"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Vote</a:t>
            </a:r>
            <a:endParaRPr/>
          </a:p>
        </p:txBody>
      </p:sp>
      <p:sp>
        <p:nvSpPr>
          <p:cNvPr id="308" name="Google Shape;308;p38"/>
          <p:cNvSpPr txBox="1"/>
          <p:nvPr/>
        </p:nvSpPr>
        <p:spPr>
          <a:xfrm>
            <a:off x="3103050" y="1445425"/>
            <a:ext cx="23091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Most Likely To Succeed</a:t>
            </a:r>
            <a:endParaRPr b="1">
              <a:latin typeface="Roboto"/>
              <a:ea typeface="Roboto"/>
              <a:cs typeface="Roboto"/>
              <a:sym typeface="Roboto"/>
            </a:endParaRPr>
          </a:p>
        </p:txBody>
      </p:sp>
      <p:sp>
        <p:nvSpPr>
          <p:cNvPr id="309" name="Google Shape;309;p38"/>
          <p:cNvSpPr txBox="1"/>
          <p:nvPr/>
        </p:nvSpPr>
        <p:spPr>
          <a:xfrm>
            <a:off x="1940400" y="1809300"/>
            <a:ext cx="4634400" cy="152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Roboto"/>
                <a:ea typeface="Roboto"/>
                <a:cs typeface="Roboto"/>
                <a:sym typeface="Roboto"/>
              </a:rPr>
              <a:t>Inbound callers interested in the Travel Company’s holiday packages will be first met with an automated phone calling system in where they will use their phone keypad to input their travel destination and holiday type. This will be used to direct the   outbound caller to the most appropriate RM.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10" name="Google Shape;310;p38"/>
          <p:cNvPicPr preferRelativeResize="0"/>
          <p:nvPr/>
        </p:nvPicPr>
        <p:blipFill>
          <a:blip r:embed="rId3">
            <a:alphaModFix/>
          </a:blip>
          <a:stretch>
            <a:fillRect/>
          </a:stretch>
        </p:blipFill>
        <p:spPr>
          <a:xfrm rot="648371">
            <a:off x="6734750" y="801850"/>
            <a:ext cx="944150" cy="927150"/>
          </a:xfrm>
          <a:prstGeom prst="rect">
            <a:avLst/>
          </a:prstGeom>
          <a:noFill/>
          <a:ln>
            <a:noFill/>
          </a:ln>
        </p:spPr>
      </p:pic>
      <p:pic>
        <p:nvPicPr>
          <p:cNvPr id="311" name="Google Shape;311;p38"/>
          <p:cNvPicPr preferRelativeResize="0"/>
          <p:nvPr/>
        </p:nvPicPr>
        <p:blipFill>
          <a:blip r:embed="rId4">
            <a:alphaModFix/>
          </a:blip>
          <a:stretch>
            <a:fillRect/>
          </a:stretch>
        </p:blipFill>
        <p:spPr>
          <a:xfrm rot="-530311">
            <a:off x="528349" y="3456688"/>
            <a:ext cx="1680950" cy="1119525"/>
          </a:xfrm>
          <a:prstGeom prst="rect">
            <a:avLst/>
          </a:prstGeom>
          <a:noFill/>
          <a:ln>
            <a:noFill/>
          </a:ln>
        </p:spPr>
      </p:pic>
      <p:sp>
        <p:nvSpPr>
          <p:cNvPr id="312" name="Google Shape;312;p38"/>
          <p:cNvSpPr/>
          <p:nvPr/>
        </p:nvSpPr>
        <p:spPr>
          <a:xfrm>
            <a:off x="88800" y="1021300"/>
            <a:ext cx="5935500" cy="378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p:nvPr/>
        </p:nvSpPr>
        <p:spPr>
          <a:xfrm>
            <a:off x="6024300" y="266425"/>
            <a:ext cx="1833000" cy="3160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8"/>
          <p:cNvSpPr txBox="1"/>
          <p:nvPr/>
        </p:nvSpPr>
        <p:spPr>
          <a:xfrm>
            <a:off x="3655500" y="1594200"/>
            <a:ext cx="18330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Most Breakthrough</a:t>
            </a:r>
            <a:endParaRPr b="1">
              <a:latin typeface="Roboto"/>
              <a:ea typeface="Roboto"/>
              <a:cs typeface="Roboto"/>
              <a:sym typeface="Roboto"/>
            </a:endParaRPr>
          </a:p>
        </p:txBody>
      </p:sp>
      <p:pic>
        <p:nvPicPr>
          <p:cNvPr id="315" name="Google Shape;315;p38"/>
          <p:cNvPicPr preferRelativeResize="0"/>
          <p:nvPr/>
        </p:nvPicPr>
        <p:blipFill>
          <a:blip r:embed="rId5">
            <a:alphaModFix/>
          </a:blip>
          <a:stretch>
            <a:fillRect/>
          </a:stretch>
        </p:blipFill>
        <p:spPr>
          <a:xfrm rot="1012290">
            <a:off x="6415408" y="698000"/>
            <a:ext cx="1582853" cy="1134875"/>
          </a:xfrm>
          <a:prstGeom prst="rect">
            <a:avLst/>
          </a:prstGeom>
          <a:noFill/>
          <a:ln>
            <a:noFill/>
          </a:ln>
        </p:spPr>
      </p:pic>
      <p:sp>
        <p:nvSpPr>
          <p:cNvPr id="316" name="Google Shape;316;p38"/>
          <p:cNvSpPr txBox="1"/>
          <p:nvPr/>
        </p:nvSpPr>
        <p:spPr>
          <a:xfrm>
            <a:off x="2946150" y="1944600"/>
            <a:ext cx="3251700" cy="125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latin typeface="Roboto"/>
                <a:ea typeface="Roboto"/>
                <a:cs typeface="Roboto"/>
                <a:sym typeface="Roboto"/>
              </a:rPr>
              <a:t>Relationship Managers could be specialised in certain countries and continents so that when a customer calls, they can be connected with an RM who knows extensively about that continent and has been trained by the travel company.</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pic>
        <p:nvPicPr>
          <p:cNvPr id="317" name="Google Shape;317;p38"/>
          <p:cNvPicPr preferRelativeResize="0"/>
          <p:nvPr/>
        </p:nvPicPr>
        <p:blipFill>
          <a:blip r:embed="rId6">
            <a:alphaModFix/>
          </a:blip>
          <a:stretch>
            <a:fillRect/>
          </a:stretch>
        </p:blipFill>
        <p:spPr>
          <a:xfrm rot="-492427">
            <a:off x="477518" y="3353126"/>
            <a:ext cx="2238886" cy="1087725"/>
          </a:xfrm>
          <a:prstGeom prst="rect">
            <a:avLst/>
          </a:prstGeom>
          <a:noFill/>
          <a:ln>
            <a:noFill/>
          </a:ln>
        </p:spPr>
      </p:pic>
      <p:sp>
        <p:nvSpPr>
          <p:cNvPr id="318" name="Google Shape;318;p38"/>
          <p:cNvSpPr/>
          <p:nvPr/>
        </p:nvSpPr>
        <p:spPr>
          <a:xfrm>
            <a:off x="262350" y="1021300"/>
            <a:ext cx="5935500" cy="378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6128125" y="492725"/>
            <a:ext cx="2227200" cy="1683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txBox="1"/>
          <p:nvPr/>
        </p:nvSpPr>
        <p:spPr>
          <a:xfrm>
            <a:off x="3569100" y="1445425"/>
            <a:ext cx="20058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Most Likely To Delight</a:t>
            </a:r>
            <a:endParaRPr b="1">
              <a:latin typeface="Roboto"/>
              <a:ea typeface="Roboto"/>
              <a:cs typeface="Roboto"/>
              <a:sym typeface="Roboto"/>
            </a:endParaRPr>
          </a:p>
        </p:txBody>
      </p:sp>
      <p:sp>
        <p:nvSpPr>
          <p:cNvPr id="321" name="Google Shape;321;p38"/>
          <p:cNvSpPr txBox="1"/>
          <p:nvPr/>
        </p:nvSpPr>
        <p:spPr>
          <a:xfrm>
            <a:off x="2852400" y="1779600"/>
            <a:ext cx="3439200" cy="158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Roboto"/>
                <a:ea typeface="Roboto"/>
                <a:cs typeface="Roboto"/>
                <a:sym typeface="Roboto"/>
              </a:rPr>
              <a:t>Whilst a customer is on hold, the “hold music” is a recording of an employee discussing the featured holiday packages for the month meaning the customer is getting information as they wait rather than listening to annoying hold music.</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22" name="Google Shape;322;p38"/>
          <p:cNvPicPr preferRelativeResize="0"/>
          <p:nvPr/>
        </p:nvPicPr>
        <p:blipFill>
          <a:blip r:embed="rId7">
            <a:alphaModFix/>
          </a:blip>
          <a:stretch>
            <a:fillRect/>
          </a:stretch>
        </p:blipFill>
        <p:spPr>
          <a:xfrm rot="682474">
            <a:off x="6164375" y="612852"/>
            <a:ext cx="2154700" cy="979400"/>
          </a:xfrm>
          <a:prstGeom prst="rect">
            <a:avLst/>
          </a:prstGeom>
          <a:noFill/>
          <a:ln>
            <a:noFill/>
          </a:ln>
        </p:spPr>
      </p:pic>
      <p:pic>
        <p:nvPicPr>
          <p:cNvPr id="323" name="Google Shape;323;p38"/>
          <p:cNvPicPr preferRelativeResize="0"/>
          <p:nvPr/>
        </p:nvPicPr>
        <p:blipFill>
          <a:blip r:embed="rId8">
            <a:alphaModFix/>
          </a:blip>
          <a:stretch>
            <a:fillRect/>
          </a:stretch>
        </p:blipFill>
        <p:spPr>
          <a:xfrm rot="-525156">
            <a:off x="864500" y="3027225"/>
            <a:ext cx="1464925" cy="146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Backlog</a:t>
            </a:r>
            <a:endParaRPr/>
          </a:p>
        </p:txBody>
      </p:sp>
      <p:pic>
        <p:nvPicPr>
          <p:cNvPr id="329" name="Google Shape;329;p39"/>
          <p:cNvPicPr preferRelativeResize="0"/>
          <p:nvPr/>
        </p:nvPicPr>
        <p:blipFill>
          <a:blip r:embed="rId3">
            <a:alphaModFix/>
          </a:blip>
          <a:stretch>
            <a:fillRect/>
          </a:stretch>
        </p:blipFill>
        <p:spPr>
          <a:xfrm rot="150985">
            <a:off x="387675" y="1151974"/>
            <a:ext cx="3751750" cy="3543102"/>
          </a:xfrm>
          <a:prstGeom prst="rect">
            <a:avLst/>
          </a:prstGeom>
          <a:noFill/>
          <a:ln>
            <a:noFill/>
          </a:ln>
        </p:spPr>
      </p:pic>
      <p:pic>
        <p:nvPicPr>
          <p:cNvPr id="330" name="Google Shape;330;p39"/>
          <p:cNvPicPr preferRelativeResize="0"/>
          <p:nvPr/>
        </p:nvPicPr>
        <p:blipFill>
          <a:blip r:embed="rId4">
            <a:alphaModFix/>
          </a:blip>
          <a:stretch>
            <a:fillRect/>
          </a:stretch>
        </p:blipFill>
        <p:spPr>
          <a:xfrm rot="-124072">
            <a:off x="3960748" y="116875"/>
            <a:ext cx="4085840" cy="38209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0"/>
          <p:cNvSpPr txBox="1"/>
          <p:nvPr>
            <p:ph idx="4294967295"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SEC 4 AND 5: DAN</a:t>
            </a:r>
            <a:endParaRPr/>
          </a:p>
        </p:txBody>
      </p:sp>
      <p:sp>
        <p:nvSpPr>
          <p:cNvPr id="336" name="Google Shape;336;p40"/>
          <p:cNvSpPr txBox="1"/>
          <p:nvPr>
            <p:ph type="ctrTitle"/>
          </p:nvPr>
        </p:nvSpPr>
        <p:spPr>
          <a:xfrm>
            <a:off x="0" y="1649397"/>
            <a:ext cx="9144000" cy="83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rgbClr val="FFFFFF"/>
                </a:solidFill>
              </a:rPr>
              <a:t>Section 3: Prototyping &amp; Modelling</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descr="User Stories and User Story Examples by Mike Cohn" id="341" name="Google Shape;341;p41"/>
          <p:cNvPicPr preferRelativeResize="0"/>
          <p:nvPr/>
        </p:nvPicPr>
        <p:blipFill rotWithShape="1">
          <a:blip r:embed="rId3">
            <a:alphaModFix/>
          </a:blip>
          <a:srcRect b="0" l="0" r="0" t="0"/>
          <a:stretch/>
        </p:blipFill>
        <p:spPr>
          <a:xfrm>
            <a:off x="6330463" y="325458"/>
            <a:ext cx="2501700" cy="11124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342" name="Google Shape;342;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User Stories</a:t>
            </a:r>
            <a:endParaRPr/>
          </a:p>
        </p:txBody>
      </p:sp>
      <p:sp>
        <p:nvSpPr>
          <p:cNvPr id="343" name="Google Shape;343;p41"/>
          <p:cNvSpPr txBox="1"/>
          <p:nvPr/>
        </p:nvSpPr>
        <p:spPr>
          <a:xfrm>
            <a:off x="311699" y="1017800"/>
            <a:ext cx="3262800" cy="35733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Travel Company </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Relationship Managers </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Customers </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Developers </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System Admin</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Airline Companies </a:t>
            </a:r>
            <a:endParaRPr/>
          </a:p>
        </p:txBody>
      </p:sp>
      <p:sp>
        <p:nvSpPr>
          <p:cNvPr id="344" name="Google Shape;344;p41"/>
          <p:cNvSpPr txBox="1"/>
          <p:nvPr/>
        </p:nvSpPr>
        <p:spPr>
          <a:xfrm>
            <a:off x="311699" y="1017799"/>
            <a:ext cx="3262800" cy="35733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200000"/>
              </a:lnSpc>
              <a:spcBef>
                <a:spcPts val="0"/>
              </a:spcBef>
              <a:spcAft>
                <a:spcPts val="0"/>
              </a:spcAft>
              <a:buClr>
                <a:srgbClr val="000000"/>
              </a:buClr>
              <a:buSzPts val="1800"/>
              <a:buFont typeface="Noto Sans Symbols"/>
              <a:buChar char="⮚"/>
            </a:pPr>
            <a:r>
              <a:rPr b="1" i="0" lang="en" sz="1400" u="none" cap="none" strike="noStrike">
                <a:solidFill>
                  <a:srgbClr val="000000"/>
                </a:solidFill>
                <a:latin typeface="Arial"/>
                <a:ea typeface="Arial"/>
                <a:cs typeface="Arial"/>
                <a:sym typeface="Arial"/>
              </a:rPr>
              <a:t>Travel Company </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Relationship Managers </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Customers </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Developers </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System Admin</a:t>
            </a:r>
            <a:endParaRPr/>
          </a:p>
          <a:p>
            <a:pPr indent="-342900" lvl="0" marL="457200" marR="0" rtl="0" algn="l">
              <a:lnSpc>
                <a:spcPct val="200000"/>
              </a:lnSpc>
              <a:spcBef>
                <a:spcPts val="0"/>
              </a:spcBef>
              <a:spcAft>
                <a:spcPts val="0"/>
              </a:spcAft>
              <a:buClr>
                <a:srgbClr val="000000"/>
              </a:buClr>
              <a:buSzPts val="1800"/>
              <a:buFont typeface="Noto Sans Symbols"/>
              <a:buChar char="⮚"/>
            </a:pPr>
            <a:r>
              <a:rPr b="0" i="0" lang="en" sz="1400" u="none" cap="none" strike="noStrike">
                <a:solidFill>
                  <a:srgbClr val="000000"/>
                </a:solidFill>
                <a:latin typeface="Arial"/>
                <a:ea typeface="Arial"/>
                <a:cs typeface="Arial"/>
                <a:sym typeface="Arial"/>
              </a:rPr>
              <a:t>Airline Companies </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3"/>
                                        </p:tgtEl>
                                      </p:cBhvr>
                                    </p:animEffect>
                                    <p:set>
                                      <p:cBhvr>
                                        <p:cTn dur="1" fill="hold">
                                          <p:stCondLst>
                                            <p:cond delay="500"/>
                                          </p:stCondLst>
                                        </p:cTn>
                                        <p:tgtEl>
                                          <p:spTgt spid="3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4"/>
                                        </p:tgtEl>
                                      </p:cBhvr>
                                    </p:animEffect>
                                    <p:set>
                                      <p:cBhvr>
                                        <p:cTn dur="1" fill="hold">
                                          <p:stCondLst>
                                            <p:cond delay="500"/>
                                          </p:stCondLst>
                                        </p:cTn>
                                        <p:tgtEl>
                                          <p:spTgt spid="3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descr="User Stories and User Story Examples by Mike Cohn" id="349" name="Google Shape;349;p42"/>
          <p:cNvPicPr preferRelativeResize="0"/>
          <p:nvPr/>
        </p:nvPicPr>
        <p:blipFill rotWithShape="1">
          <a:blip r:embed="rId3">
            <a:alphaModFix/>
          </a:blip>
          <a:srcRect b="0" l="0" r="0" t="0"/>
          <a:stretch/>
        </p:blipFill>
        <p:spPr>
          <a:xfrm>
            <a:off x="6330463" y="325458"/>
            <a:ext cx="2501700" cy="11124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350" name="Google Shape;350;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User Stories</a:t>
            </a:r>
            <a:endParaRPr/>
          </a:p>
        </p:txBody>
      </p:sp>
      <p:sp>
        <p:nvSpPr>
          <p:cNvPr id="351" name="Google Shape;351;p42"/>
          <p:cNvSpPr txBox="1"/>
          <p:nvPr/>
        </p:nvSpPr>
        <p:spPr>
          <a:xfrm>
            <a:off x="311699" y="1102342"/>
            <a:ext cx="6483000" cy="3472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i="0" lang="en" sz="1200" u="none" cap="none" strike="noStrike">
                <a:solidFill>
                  <a:srgbClr val="000000"/>
                </a:solidFill>
                <a:latin typeface="Roboto"/>
                <a:ea typeface="Roboto"/>
                <a:cs typeface="Roboto"/>
                <a:sym typeface="Roboto"/>
              </a:rPr>
              <a:t>AS A</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TRAVEL COMPANY</a:t>
            </a:r>
            <a:endParaRPr/>
          </a:p>
          <a:p>
            <a:pPr indent="0" lvl="0" marL="0" marR="0" rtl="0" algn="l">
              <a:lnSpc>
                <a:spcPct val="150000"/>
              </a:lnSpc>
              <a:spcBef>
                <a:spcPts val="0"/>
              </a:spcBef>
              <a:spcAft>
                <a:spcPts val="0"/>
              </a:spcAft>
              <a:buNone/>
            </a:pPr>
            <a:r>
              <a:rPr b="1" i="0" lang="en" sz="1200" u="none" cap="none" strike="noStrike">
                <a:solidFill>
                  <a:srgbClr val="000000"/>
                </a:solidFill>
                <a:latin typeface="Roboto"/>
                <a:ea typeface="Roboto"/>
                <a:cs typeface="Roboto"/>
                <a:sym typeface="Roboto"/>
              </a:rPr>
              <a:t>I WANT</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My employees to be thoroughly trained</a:t>
            </a:r>
            <a:br>
              <a:rPr b="0" i="0" lang="en" sz="1200" u="none" cap="none" strike="noStrike">
                <a:solidFill>
                  <a:srgbClr val="000000"/>
                </a:solidFill>
                <a:latin typeface="Roboto"/>
                <a:ea typeface="Roboto"/>
                <a:cs typeface="Roboto"/>
                <a:sym typeface="Roboto"/>
              </a:rPr>
            </a:br>
            <a:r>
              <a:rPr b="0" i="0" lang="en" sz="1200" u="none" cap="none" strike="noStrike">
                <a:solidFill>
                  <a:srgbClr val="000000"/>
                </a:solidFill>
                <a:latin typeface="Roboto"/>
                <a:ea typeface="Roboto"/>
                <a:cs typeface="Roboto"/>
                <a:sym typeface="Roboto"/>
              </a:rPr>
              <a:t>    A new Call Management Centre system</a:t>
            </a:r>
            <a:br>
              <a:rPr b="0" i="0" lang="en" sz="1200" u="none" cap="none" strike="noStrike">
                <a:solidFill>
                  <a:srgbClr val="000000"/>
                </a:solidFill>
                <a:latin typeface="Roboto"/>
                <a:ea typeface="Roboto"/>
                <a:cs typeface="Roboto"/>
                <a:sym typeface="Roboto"/>
              </a:rPr>
            </a:br>
            <a:r>
              <a:rPr b="0" i="0" lang="en" sz="1200" u="none" cap="none" strike="noStrike">
                <a:solidFill>
                  <a:srgbClr val="000000"/>
                </a:solidFill>
                <a:latin typeface="Roboto"/>
                <a:ea typeface="Roboto"/>
                <a:cs typeface="Roboto"/>
                <a:sym typeface="Roboto"/>
              </a:rPr>
              <a:t>    To have competitive prices on holiday packages within the market</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To bring in new customers and more business</a:t>
            </a:r>
            <a:endParaRPr/>
          </a:p>
          <a:p>
            <a:pPr indent="0" lvl="0" marL="0" marR="0" rtl="0" algn="l">
              <a:lnSpc>
                <a:spcPct val="150000"/>
              </a:lnSpc>
              <a:spcBef>
                <a:spcPts val="0"/>
              </a:spcBef>
              <a:spcAft>
                <a:spcPts val="0"/>
              </a:spcAft>
              <a:buNone/>
            </a:pPr>
            <a:r>
              <a:rPr b="1" i="0" lang="en" sz="1200" u="none" cap="none" strike="noStrike">
                <a:solidFill>
                  <a:srgbClr val="000000"/>
                </a:solidFill>
                <a:latin typeface="Roboto"/>
                <a:ea typeface="Roboto"/>
                <a:cs typeface="Roboto"/>
                <a:sym typeface="Roboto"/>
              </a:rPr>
              <a:t>SO THAT</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Employees are able to provide the best service to the business’ customers</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We are able to revitalise our business by impressing customers</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We are able to draw in customers to purchase packages from us</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We are able to benefit our company alongside partnered airlines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descr="User Stories and User Story Examples by Mike Cohn" id="356" name="Google Shape;356;p43"/>
          <p:cNvPicPr preferRelativeResize="0"/>
          <p:nvPr/>
        </p:nvPicPr>
        <p:blipFill rotWithShape="1">
          <a:blip r:embed="rId3">
            <a:alphaModFix/>
          </a:blip>
          <a:srcRect b="0" l="0" r="0" t="0"/>
          <a:stretch/>
        </p:blipFill>
        <p:spPr>
          <a:xfrm>
            <a:off x="6330463" y="325458"/>
            <a:ext cx="2501700" cy="11124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357" name="Google Shape;357;p4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User Stories</a:t>
            </a:r>
            <a:endParaRPr/>
          </a:p>
        </p:txBody>
      </p:sp>
      <p:pic>
        <p:nvPicPr>
          <p:cNvPr id="358" name="Google Shape;358;p43"/>
          <p:cNvPicPr preferRelativeResize="0"/>
          <p:nvPr/>
        </p:nvPicPr>
        <p:blipFill rotWithShape="1">
          <a:blip r:embed="rId4">
            <a:alphaModFix/>
          </a:blip>
          <a:srcRect b="0" l="0" r="0" t="0"/>
          <a:stretch/>
        </p:blipFill>
        <p:spPr>
          <a:xfrm>
            <a:off x="311699" y="1056393"/>
            <a:ext cx="5890571" cy="360554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168" name="Google Shape;168;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 definition </a:t>
            </a:r>
            <a:endParaRPr/>
          </a:p>
          <a:p>
            <a:pPr indent="-342900" lvl="0" marL="457200" rtl="0" algn="l">
              <a:spcBef>
                <a:spcPts val="0"/>
              </a:spcBef>
              <a:spcAft>
                <a:spcPts val="0"/>
              </a:spcAft>
              <a:buSzPts val="1800"/>
              <a:buChar char="●"/>
            </a:pPr>
            <a:r>
              <a:rPr lang="en"/>
              <a:t>Design Thinking </a:t>
            </a:r>
            <a:endParaRPr/>
          </a:p>
          <a:p>
            <a:pPr indent="-342900" lvl="0" marL="457200" rtl="0" algn="l">
              <a:spcBef>
                <a:spcPts val="0"/>
              </a:spcBef>
              <a:spcAft>
                <a:spcPts val="0"/>
              </a:spcAft>
              <a:buSzPts val="1800"/>
              <a:buChar char="●"/>
            </a:pPr>
            <a:r>
              <a:rPr lang="en"/>
              <a:t>Workproducts, models and descriptions </a:t>
            </a:r>
            <a:endParaRPr/>
          </a:p>
          <a:p>
            <a:pPr indent="-342900" lvl="0" marL="457200" rtl="0" algn="l">
              <a:spcBef>
                <a:spcPts val="0"/>
              </a:spcBef>
              <a:spcAft>
                <a:spcPts val="0"/>
              </a:spcAft>
              <a:buSzPts val="1800"/>
              <a:buChar char="●"/>
            </a:pPr>
            <a:r>
              <a:rPr lang="en"/>
              <a:t>Competitive</a:t>
            </a:r>
            <a:r>
              <a:rPr lang="en"/>
              <a:t> a</a:t>
            </a:r>
            <a:r>
              <a:rPr lang="en"/>
              <a:t>dvantages</a:t>
            </a:r>
            <a:r>
              <a:rPr lang="en"/>
              <a:t> and effects of project failure</a:t>
            </a:r>
            <a:endParaRPr/>
          </a:p>
          <a:p>
            <a:pPr indent="-342900" lvl="0" marL="457200" rtl="0" algn="l">
              <a:spcBef>
                <a:spcPts val="0"/>
              </a:spcBef>
              <a:spcAft>
                <a:spcPts val="0"/>
              </a:spcAft>
              <a:buSzPts val="1800"/>
              <a:buChar char="●"/>
            </a:pPr>
            <a:r>
              <a:rPr lang="en"/>
              <a:t>Use of </a:t>
            </a:r>
            <a:r>
              <a:rPr lang="en"/>
              <a:t>Agile</a:t>
            </a:r>
            <a:r>
              <a:rPr lang="en"/>
              <a:t> and Scrum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descr="User Stories and User Story Examples by Mike Cohn" id="363" name="Google Shape;363;p44"/>
          <p:cNvPicPr preferRelativeResize="0"/>
          <p:nvPr/>
        </p:nvPicPr>
        <p:blipFill rotWithShape="1">
          <a:blip r:embed="rId3">
            <a:alphaModFix/>
          </a:blip>
          <a:srcRect b="0" l="0" r="0" t="0"/>
          <a:stretch/>
        </p:blipFill>
        <p:spPr>
          <a:xfrm>
            <a:off x="6330463" y="325458"/>
            <a:ext cx="2501700" cy="11124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364" name="Google Shape;364;p4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User Stories</a:t>
            </a:r>
            <a:endParaRPr/>
          </a:p>
        </p:txBody>
      </p:sp>
      <p:sp>
        <p:nvSpPr>
          <p:cNvPr id="365" name="Google Shape;365;p44"/>
          <p:cNvSpPr txBox="1"/>
          <p:nvPr/>
        </p:nvSpPr>
        <p:spPr>
          <a:xfrm>
            <a:off x="311699" y="1102342"/>
            <a:ext cx="6483000" cy="3385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i="0" lang="en" sz="1200" u="none" cap="none" strike="noStrike">
                <a:solidFill>
                  <a:srgbClr val="000000"/>
                </a:solidFill>
                <a:latin typeface="Roboto"/>
                <a:ea typeface="Roboto"/>
                <a:cs typeface="Roboto"/>
                <a:sym typeface="Roboto"/>
              </a:rPr>
              <a:t>AS A</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Customer</a:t>
            </a:r>
            <a:endParaRPr/>
          </a:p>
          <a:p>
            <a:pPr indent="0" lvl="0" marL="0" marR="0" rtl="0" algn="l">
              <a:lnSpc>
                <a:spcPct val="150000"/>
              </a:lnSpc>
              <a:spcBef>
                <a:spcPts val="0"/>
              </a:spcBef>
              <a:spcAft>
                <a:spcPts val="0"/>
              </a:spcAft>
              <a:buNone/>
            </a:pPr>
            <a:r>
              <a:rPr b="1" i="0" lang="en" sz="1200" u="none" cap="none" strike="noStrike">
                <a:solidFill>
                  <a:srgbClr val="000000"/>
                </a:solidFill>
                <a:latin typeface="Roboto"/>
                <a:ea typeface="Roboto"/>
                <a:cs typeface="Roboto"/>
                <a:sym typeface="Roboto"/>
              </a:rPr>
              <a:t>I WANT</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To have travel and accommodation recommendations matched to my needs</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To have my details and situation saved</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My call to be routed and answered quickly</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To be able to organise a call back time</a:t>
            </a:r>
            <a:endParaRPr/>
          </a:p>
          <a:p>
            <a:pPr indent="0" lvl="0" marL="0" marR="0" rtl="0" algn="l">
              <a:lnSpc>
                <a:spcPct val="150000"/>
              </a:lnSpc>
              <a:spcBef>
                <a:spcPts val="0"/>
              </a:spcBef>
              <a:spcAft>
                <a:spcPts val="0"/>
              </a:spcAft>
              <a:buNone/>
            </a:pPr>
            <a:r>
              <a:rPr b="1" i="0" lang="en" sz="1200" u="none" cap="none" strike="noStrike">
                <a:solidFill>
                  <a:srgbClr val="000000"/>
                </a:solidFill>
                <a:latin typeface="Roboto"/>
                <a:ea typeface="Roboto"/>
                <a:cs typeface="Roboto"/>
                <a:sym typeface="Roboto"/>
              </a:rPr>
              <a:t>SO THAT</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I receive only relevant suggestions and can organise my holiday efficiently</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I only need to explain it once and don't have to go through it again with every call</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I'm not wasting a lot of time waiting on hold</a:t>
            </a:r>
            <a:endParaRPr/>
          </a:p>
          <a:p>
            <a:pPr indent="0" lvl="0" marL="0" marR="0" rtl="0" algn="l">
              <a:lnSpc>
                <a:spcPct val="150000"/>
              </a:lnSpc>
              <a:spcBef>
                <a:spcPts val="0"/>
              </a:spcBef>
              <a:spcAft>
                <a:spcPts val="0"/>
              </a:spcAft>
              <a:buNone/>
            </a:pPr>
            <a:r>
              <a:rPr b="0" i="0" lang="en" sz="1200" u="none" cap="none" strike="noStrike">
                <a:solidFill>
                  <a:srgbClr val="000000"/>
                </a:solidFill>
                <a:latin typeface="Roboto"/>
                <a:ea typeface="Roboto"/>
                <a:cs typeface="Roboto"/>
                <a:sym typeface="Roboto"/>
              </a:rPr>
              <a:t>    I can fit this recommendation and booking process to my schedule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animEffect filter="fade" transition="in">
                                      <p:cBhvr>
                                        <p:cTn dur="500"/>
                                        <p:tgtEl>
                                          <p:spTgt spid="3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1" st="1"/>
                                            </p:txEl>
                                          </p:spTgt>
                                        </p:tgtEl>
                                        <p:attrNameLst>
                                          <p:attrName>style.visibility</p:attrName>
                                        </p:attrNameLst>
                                      </p:cBhvr>
                                      <p:to>
                                        <p:strVal val="visible"/>
                                      </p:to>
                                    </p:set>
                                    <p:animEffect filter="fade" transition="in">
                                      <p:cBhvr>
                                        <p:cTn dur="500"/>
                                        <p:tgtEl>
                                          <p:spTgt spid="3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2" st="2"/>
                                            </p:txEl>
                                          </p:spTgt>
                                        </p:tgtEl>
                                        <p:attrNameLst>
                                          <p:attrName>style.visibility</p:attrName>
                                        </p:attrNameLst>
                                      </p:cBhvr>
                                      <p:to>
                                        <p:strVal val="visible"/>
                                      </p:to>
                                    </p:set>
                                    <p:animEffect filter="fade" transition="in">
                                      <p:cBhvr>
                                        <p:cTn dur="500"/>
                                        <p:tgtEl>
                                          <p:spTgt spid="3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3" st="3"/>
                                            </p:txEl>
                                          </p:spTgt>
                                        </p:tgtEl>
                                        <p:attrNameLst>
                                          <p:attrName>style.visibility</p:attrName>
                                        </p:attrNameLst>
                                      </p:cBhvr>
                                      <p:to>
                                        <p:strVal val="visible"/>
                                      </p:to>
                                    </p:set>
                                    <p:animEffect filter="fade" transition="in">
                                      <p:cBhvr>
                                        <p:cTn dur="500"/>
                                        <p:tgtEl>
                                          <p:spTgt spid="3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4" st="4"/>
                                            </p:txEl>
                                          </p:spTgt>
                                        </p:tgtEl>
                                        <p:attrNameLst>
                                          <p:attrName>style.visibility</p:attrName>
                                        </p:attrNameLst>
                                      </p:cBhvr>
                                      <p:to>
                                        <p:strVal val="visible"/>
                                      </p:to>
                                    </p:set>
                                    <p:animEffect filter="fade" transition="in">
                                      <p:cBhvr>
                                        <p:cTn dur="500"/>
                                        <p:tgtEl>
                                          <p:spTgt spid="3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5" st="5"/>
                                            </p:txEl>
                                          </p:spTgt>
                                        </p:tgtEl>
                                        <p:attrNameLst>
                                          <p:attrName>style.visibility</p:attrName>
                                        </p:attrNameLst>
                                      </p:cBhvr>
                                      <p:to>
                                        <p:strVal val="visible"/>
                                      </p:to>
                                    </p:set>
                                    <p:animEffect filter="fade" transition="in">
                                      <p:cBhvr>
                                        <p:cTn dur="500"/>
                                        <p:tgtEl>
                                          <p:spTgt spid="3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6" st="6"/>
                                            </p:txEl>
                                          </p:spTgt>
                                        </p:tgtEl>
                                        <p:attrNameLst>
                                          <p:attrName>style.visibility</p:attrName>
                                        </p:attrNameLst>
                                      </p:cBhvr>
                                      <p:to>
                                        <p:strVal val="visible"/>
                                      </p:to>
                                    </p:set>
                                    <p:animEffect filter="fade" transition="in">
                                      <p:cBhvr>
                                        <p:cTn dur="500"/>
                                        <p:tgtEl>
                                          <p:spTgt spid="3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7" st="7"/>
                                            </p:txEl>
                                          </p:spTgt>
                                        </p:tgtEl>
                                        <p:attrNameLst>
                                          <p:attrName>style.visibility</p:attrName>
                                        </p:attrNameLst>
                                      </p:cBhvr>
                                      <p:to>
                                        <p:strVal val="visible"/>
                                      </p:to>
                                    </p:set>
                                    <p:animEffect filter="fade" transition="in">
                                      <p:cBhvr>
                                        <p:cTn dur="500"/>
                                        <p:tgtEl>
                                          <p:spTgt spid="36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8" st="8"/>
                                            </p:txEl>
                                          </p:spTgt>
                                        </p:tgtEl>
                                        <p:attrNameLst>
                                          <p:attrName>style.visibility</p:attrName>
                                        </p:attrNameLst>
                                      </p:cBhvr>
                                      <p:to>
                                        <p:strVal val="visible"/>
                                      </p:to>
                                    </p:set>
                                    <p:animEffect filter="fade" transition="in">
                                      <p:cBhvr>
                                        <p:cTn dur="500"/>
                                        <p:tgtEl>
                                          <p:spTgt spid="36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9" st="9"/>
                                            </p:txEl>
                                          </p:spTgt>
                                        </p:tgtEl>
                                        <p:attrNameLst>
                                          <p:attrName>style.visibility</p:attrName>
                                        </p:attrNameLst>
                                      </p:cBhvr>
                                      <p:to>
                                        <p:strVal val="visible"/>
                                      </p:to>
                                    </p:set>
                                    <p:animEffect filter="fade" transition="in">
                                      <p:cBhvr>
                                        <p:cTn dur="500"/>
                                        <p:tgtEl>
                                          <p:spTgt spid="36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10" st="10"/>
                                            </p:txEl>
                                          </p:spTgt>
                                        </p:tgtEl>
                                        <p:attrNameLst>
                                          <p:attrName>style.visibility</p:attrName>
                                        </p:attrNameLst>
                                      </p:cBhvr>
                                      <p:to>
                                        <p:strVal val="visible"/>
                                      </p:to>
                                    </p:set>
                                    <p:animEffect filter="fade" transition="in">
                                      <p:cBhvr>
                                        <p:cTn dur="500"/>
                                        <p:tgtEl>
                                          <p:spTgt spid="36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11" st="11"/>
                                            </p:txEl>
                                          </p:spTgt>
                                        </p:tgtEl>
                                        <p:attrNameLst>
                                          <p:attrName>style.visibility</p:attrName>
                                        </p:attrNameLst>
                                      </p:cBhvr>
                                      <p:to>
                                        <p:strVal val="visible"/>
                                      </p:to>
                                    </p:set>
                                    <p:animEffect filter="fade" transition="in">
                                      <p:cBhvr>
                                        <p:cTn dur="500"/>
                                        <p:tgtEl>
                                          <p:spTgt spid="365">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45"/>
          <p:cNvPicPr preferRelativeResize="0"/>
          <p:nvPr/>
        </p:nvPicPr>
        <p:blipFill rotWithShape="1">
          <a:blip r:embed="rId3">
            <a:alphaModFix/>
          </a:blip>
          <a:srcRect b="0" l="0" r="0" t="0"/>
          <a:stretch/>
        </p:blipFill>
        <p:spPr>
          <a:xfrm>
            <a:off x="311698" y="1056393"/>
            <a:ext cx="5900580" cy="3605548"/>
          </a:xfrm>
          <a:prstGeom prst="rect">
            <a:avLst/>
          </a:prstGeom>
          <a:noFill/>
          <a:ln>
            <a:noFill/>
          </a:ln>
        </p:spPr>
      </p:pic>
      <p:sp>
        <p:nvSpPr>
          <p:cNvPr id="371" name="Google Shape;371;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User Stories</a:t>
            </a:r>
            <a:endParaRPr/>
          </a:p>
        </p:txBody>
      </p:sp>
      <p:pic>
        <p:nvPicPr>
          <p:cNvPr id="372" name="Google Shape;372;p45"/>
          <p:cNvPicPr preferRelativeResize="0"/>
          <p:nvPr/>
        </p:nvPicPr>
        <p:blipFill rotWithShape="1">
          <a:blip r:embed="rId4">
            <a:alphaModFix/>
          </a:blip>
          <a:srcRect b="0" l="0" r="0" t="0"/>
          <a:stretch/>
        </p:blipFill>
        <p:spPr>
          <a:xfrm>
            <a:off x="291867" y="1056393"/>
            <a:ext cx="5979503" cy="2743614"/>
          </a:xfrm>
          <a:prstGeom prst="rect">
            <a:avLst/>
          </a:prstGeom>
          <a:noFill/>
          <a:ln>
            <a:noFill/>
          </a:ln>
        </p:spPr>
      </p:pic>
      <p:pic>
        <p:nvPicPr>
          <p:cNvPr id="373" name="Google Shape;373;p45"/>
          <p:cNvPicPr preferRelativeResize="0"/>
          <p:nvPr/>
        </p:nvPicPr>
        <p:blipFill rotWithShape="1">
          <a:blip r:embed="rId5">
            <a:alphaModFix/>
          </a:blip>
          <a:srcRect b="0" l="0" r="24345" t="0"/>
          <a:stretch/>
        </p:blipFill>
        <p:spPr>
          <a:xfrm>
            <a:off x="1748225" y="1056393"/>
            <a:ext cx="4464053" cy="3587135"/>
          </a:xfrm>
          <a:prstGeom prst="rect">
            <a:avLst/>
          </a:prstGeom>
          <a:noFill/>
          <a:ln>
            <a:noFill/>
          </a:ln>
        </p:spPr>
      </p:pic>
      <p:pic>
        <p:nvPicPr>
          <p:cNvPr id="374" name="Google Shape;374;p45"/>
          <p:cNvPicPr preferRelativeResize="0"/>
          <p:nvPr/>
        </p:nvPicPr>
        <p:blipFill rotWithShape="1">
          <a:blip r:embed="rId6">
            <a:alphaModFix/>
          </a:blip>
          <a:srcRect b="0" l="0" r="0" t="0"/>
          <a:stretch/>
        </p:blipFill>
        <p:spPr>
          <a:xfrm>
            <a:off x="311698" y="1056393"/>
            <a:ext cx="5610564" cy="2782207"/>
          </a:xfrm>
          <a:prstGeom prst="rect">
            <a:avLst/>
          </a:prstGeom>
          <a:noFill/>
          <a:ln>
            <a:noFill/>
          </a:ln>
        </p:spPr>
      </p:pic>
      <p:pic>
        <p:nvPicPr>
          <p:cNvPr id="375" name="Google Shape;375;p45"/>
          <p:cNvPicPr preferRelativeResize="0"/>
          <p:nvPr/>
        </p:nvPicPr>
        <p:blipFill rotWithShape="1">
          <a:blip r:embed="rId7">
            <a:alphaModFix/>
          </a:blip>
          <a:srcRect b="0" l="0" r="0" t="0"/>
          <a:stretch/>
        </p:blipFill>
        <p:spPr>
          <a:xfrm>
            <a:off x="1735355" y="1056393"/>
            <a:ext cx="4476923" cy="3644140"/>
          </a:xfrm>
          <a:prstGeom prst="rect">
            <a:avLst/>
          </a:prstGeom>
          <a:noFill/>
          <a:ln>
            <a:noFill/>
          </a:ln>
        </p:spPr>
      </p:pic>
      <p:pic>
        <p:nvPicPr>
          <p:cNvPr descr="User Stories and User Story Examples by Mike Cohn" id="376" name="Google Shape;376;p45"/>
          <p:cNvPicPr preferRelativeResize="0"/>
          <p:nvPr/>
        </p:nvPicPr>
        <p:blipFill rotWithShape="1">
          <a:blip r:embed="rId8">
            <a:alphaModFix/>
          </a:blip>
          <a:srcRect b="0" l="0" r="0" t="0"/>
          <a:stretch/>
        </p:blipFill>
        <p:spPr>
          <a:xfrm>
            <a:off x="6330463" y="325458"/>
            <a:ext cx="2501700" cy="11124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par>
                                <p:cTn fill="hold" nodeType="withEffect" presetClass="exit" presetID="10" presetSubtype="0">
                                  <p:stCondLst>
                                    <p:cond delay="0"/>
                                  </p:stCondLst>
                                  <p:childTnLst>
                                    <p:animEffect filter="fade" transition="out">
                                      <p:cBhvr>
                                        <p:cTn dur="500"/>
                                        <p:tgtEl>
                                          <p:spTgt spid="370"/>
                                        </p:tgtEl>
                                      </p:cBhvr>
                                    </p:animEffect>
                                    <p:set>
                                      <p:cBhvr>
                                        <p:cTn dur="1" fill="hold">
                                          <p:stCondLst>
                                            <p:cond delay="500"/>
                                          </p:stCondLst>
                                        </p:cTn>
                                        <p:tgtEl>
                                          <p:spTgt spid="3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p46"/>
          <p:cNvPicPr preferRelativeResize="0"/>
          <p:nvPr/>
        </p:nvPicPr>
        <p:blipFill rotWithShape="1">
          <a:blip r:embed="rId3">
            <a:alphaModFix/>
          </a:blip>
          <a:srcRect b="0" l="0" r="0" t="0"/>
          <a:stretch/>
        </p:blipFill>
        <p:spPr>
          <a:xfrm>
            <a:off x="-373380" y="-5621"/>
            <a:ext cx="5566465" cy="4996721"/>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descr="A close up of a screen&#10;&#10;Description automatically generated" id="386" name="Google Shape;386;p47"/>
          <p:cNvPicPr preferRelativeResize="0"/>
          <p:nvPr/>
        </p:nvPicPr>
        <p:blipFill rotWithShape="1">
          <a:blip r:embed="rId3">
            <a:alphaModFix/>
          </a:blip>
          <a:srcRect b="0" l="0" r="0" t="0"/>
          <a:stretch/>
        </p:blipFill>
        <p:spPr>
          <a:xfrm>
            <a:off x="-55347" y="0"/>
            <a:ext cx="4351019" cy="8742311"/>
          </a:xfrm>
          <a:prstGeom prst="rect">
            <a:avLst/>
          </a:prstGeom>
          <a:noFill/>
          <a:ln>
            <a:noFill/>
          </a:ln>
        </p:spPr>
      </p:pic>
      <p:pic>
        <p:nvPicPr>
          <p:cNvPr descr="A screen shot of a smart phone&#10;&#10;Description automatically generated" id="387" name="Google Shape;387;p47"/>
          <p:cNvPicPr preferRelativeResize="0"/>
          <p:nvPr/>
        </p:nvPicPr>
        <p:blipFill rotWithShape="1">
          <a:blip r:embed="rId4">
            <a:alphaModFix/>
          </a:blip>
          <a:srcRect b="0" l="0" r="0" t="0"/>
          <a:stretch/>
        </p:blipFill>
        <p:spPr>
          <a:xfrm>
            <a:off x="4295673" y="0"/>
            <a:ext cx="4287290" cy="51435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48"/>
          <p:cNvPicPr preferRelativeResize="0"/>
          <p:nvPr/>
        </p:nvPicPr>
        <p:blipFill rotWithShape="1">
          <a:blip r:embed="rId3">
            <a:alphaModFix/>
          </a:blip>
          <a:srcRect b="0" l="0" r="0" t="0"/>
          <a:stretch/>
        </p:blipFill>
        <p:spPr>
          <a:xfrm>
            <a:off x="0" y="9100"/>
            <a:ext cx="9144003" cy="5125297"/>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49"/>
          <p:cNvPicPr preferRelativeResize="0"/>
          <p:nvPr/>
        </p:nvPicPr>
        <p:blipFill rotWithShape="1">
          <a:blip r:embed="rId3">
            <a:alphaModFix/>
          </a:blip>
          <a:srcRect b="0" l="0" r="0" t="0"/>
          <a:stretch/>
        </p:blipFill>
        <p:spPr>
          <a:xfrm>
            <a:off x="0" y="457285"/>
            <a:ext cx="9144002" cy="4228927"/>
          </a:xfrm>
          <a:prstGeom prst="rect">
            <a:avLst/>
          </a:prstGeom>
          <a:noFill/>
          <a:ln>
            <a:noFill/>
          </a:ln>
        </p:spPr>
      </p:pic>
      <p:sp>
        <p:nvSpPr>
          <p:cNvPr id="398" name="Google Shape;398;p49"/>
          <p:cNvSpPr/>
          <p:nvPr/>
        </p:nvSpPr>
        <p:spPr>
          <a:xfrm>
            <a:off x="807720" y="487680"/>
            <a:ext cx="2171700" cy="6552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99" name="Google Shape;399;p49"/>
          <p:cNvPicPr preferRelativeResize="0"/>
          <p:nvPr/>
        </p:nvPicPr>
        <p:blipFill rotWithShape="1">
          <a:blip r:embed="rId3">
            <a:alphaModFix/>
          </a:blip>
          <a:srcRect b="78382" l="9082" r="67167" t="3419"/>
          <a:stretch/>
        </p:blipFill>
        <p:spPr>
          <a:xfrm>
            <a:off x="251460" y="320040"/>
            <a:ext cx="2575334" cy="912660"/>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50"/>
          <p:cNvPicPr preferRelativeResize="0"/>
          <p:nvPr/>
        </p:nvPicPr>
        <p:blipFill rotWithShape="1">
          <a:blip r:embed="rId3">
            <a:alphaModFix/>
          </a:blip>
          <a:srcRect b="0" l="0" r="0" t="0"/>
          <a:stretch/>
        </p:blipFill>
        <p:spPr>
          <a:xfrm>
            <a:off x="0" y="129540"/>
            <a:ext cx="5081194" cy="4884418"/>
          </a:xfrm>
          <a:prstGeom prst="rect">
            <a:avLst/>
          </a:prstGeom>
          <a:noFill/>
          <a:ln>
            <a:noFill/>
          </a:ln>
        </p:spPr>
      </p:pic>
      <p:sp>
        <p:nvSpPr>
          <p:cNvPr id="405" name="Google Shape;405;p5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sz="3600"/>
              <a:t>Class Diagram</a:t>
            </a:r>
            <a:endParaRPr sz="3600"/>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1"/>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 4 AND 5: DAN</a:t>
            </a:r>
            <a:endParaRPr/>
          </a:p>
        </p:txBody>
      </p:sp>
      <p:sp>
        <p:nvSpPr>
          <p:cNvPr id="411" name="Google Shape;411;p51"/>
          <p:cNvSpPr txBox="1"/>
          <p:nvPr>
            <p:ph type="ctrTitle"/>
          </p:nvPr>
        </p:nvSpPr>
        <p:spPr>
          <a:xfrm>
            <a:off x="494475" y="164939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Section 4: Competitive Advantage</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Competitive Advantage</a:t>
            </a:r>
            <a:endParaRPr/>
          </a:p>
        </p:txBody>
      </p:sp>
      <p:pic>
        <p:nvPicPr>
          <p:cNvPr id="417" name="Google Shape;417;p52"/>
          <p:cNvPicPr preferRelativeResize="0"/>
          <p:nvPr/>
        </p:nvPicPr>
        <p:blipFill rotWithShape="1">
          <a:blip r:embed="rId3">
            <a:alphaModFix/>
          </a:blip>
          <a:srcRect b="0" l="24464" r="35131" t="0"/>
          <a:stretch/>
        </p:blipFill>
        <p:spPr>
          <a:xfrm>
            <a:off x="3693162" y="1330413"/>
            <a:ext cx="1781876" cy="1684850"/>
          </a:xfrm>
          <a:prstGeom prst="rect">
            <a:avLst/>
          </a:prstGeom>
          <a:noFill/>
          <a:ln>
            <a:noFill/>
          </a:ln>
        </p:spPr>
      </p:pic>
      <p:pic>
        <p:nvPicPr>
          <p:cNvPr id="418" name="Google Shape;418;p52"/>
          <p:cNvPicPr preferRelativeResize="0"/>
          <p:nvPr/>
        </p:nvPicPr>
        <p:blipFill>
          <a:blip r:embed="rId4">
            <a:alphaModFix/>
          </a:blip>
          <a:stretch>
            <a:fillRect/>
          </a:stretch>
        </p:blipFill>
        <p:spPr>
          <a:xfrm>
            <a:off x="3598825" y="3327875"/>
            <a:ext cx="2335725" cy="1557125"/>
          </a:xfrm>
          <a:prstGeom prst="rect">
            <a:avLst/>
          </a:prstGeom>
          <a:noFill/>
          <a:ln>
            <a:noFill/>
          </a:ln>
        </p:spPr>
      </p:pic>
      <p:pic>
        <p:nvPicPr>
          <p:cNvPr id="419" name="Google Shape;419;p52"/>
          <p:cNvPicPr preferRelativeResize="0"/>
          <p:nvPr/>
        </p:nvPicPr>
        <p:blipFill>
          <a:blip r:embed="rId5">
            <a:alphaModFix/>
          </a:blip>
          <a:stretch>
            <a:fillRect/>
          </a:stretch>
        </p:blipFill>
        <p:spPr>
          <a:xfrm>
            <a:off x="6520775" y="709075"/>
            <a:ext cx="1557125" cy="1557125"/>
          </a:xfrm>
          <a:prstGeom prst="rect">
            <a:avLst/>
          </a:prstGeom>
          <a:noFill/>
          <a:ln>
            <a:noFill/>
          </a:ln>
        </p:spPr>
      </p:pic>
      <p:pic>
        <p:nvPicPr>
          <p:cNvPr id="420" name="Google Shape;420;p52"/>
          <p:cNvPicPr preferRelativeResize="0"/>
          <p:nvPr/>
        </p:nvPicPr>
        <p:blipFill>
          <a:blip r:embed="rId6">
            <a:alphaModFix/>
          </a:blip>
          <a:stretch>
            <a:fillRect/>
          </a:stretch>
        </p:blipFill>
        <p:spPr>
          <a:xfrm>
            <a:off x="601851" y="1173937"/>
            <a:ext cx="1857127" cy="1209326"/>
          </a:xfrm>
          <a:prstGeom prst="rect">
            <a:avLst/>
          </a:prstGeom>
          <a:noFill/>
          <a:ln>
            <a:noFill/>
          </a:ln>
        </p:spPr>
      </p:pic>
      <p:sp>
        <p:nvSpPr>
          <p:cNvPr id="421" name="Google Shape;421;p52"/>
          <p:cNvSpPr txBox="1"/>
          <p:nvPr>
            <p:ph type="title"/>
          </p:nvPr>
        </p:nvSpPr>
        <p:spPr>
          <a:xfrm>
            <a:off x="611675" y="2383275"/>
            <a:ext cx="1995000" cy="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000000"/>
                </a:solidFill>
              </a:rPr>
              <a:t>Advantage</a:t>
            </a:r>
            <a:endParaRPr sz="2900">
              <a:solidFill>
                <a:srgbClr val="000000"/>
              </a:solidFill>
            </a:endParaRPr>
          </a:p>
        </p:txBody>
      </p:sp>
      <p:cxnSp>
        <p:nvCxnSpPr>
          <p:cNvPr id="422" name="Google Shape;422;p52"/>
          <p:cNvCxnSpPr>
            <a:stCxn id="417" idx="1"/>
            <a:endCxn id="420" idx="3"/>
          </p:cNvCxnSpPr>
          <p:nvPr/>
        </p:nvCxnSpPr>
        <p:spPr>
          <a:xfrm rot="10800000">
            <a:off x="2458962" y="1778638"/>
            <a:ext cx="1234200" cy="394200"/>
          </a:xfrm>
          <a:prstGeom prst="straightConnector1">
            <a:avLst/>
          </a:prstGeom>
          <a:noFill/>
          <a:ln cap="flat" cmpd="sng" w="9525">
            <a:solidFill>
              <a:schemeClr val="dk2"/>
            </a:solidFill>
            <a:prstDash val="solid"/>
            <a:round/>
            <a:headEnd len="med" w="med" type="none"/>
            <a:tailEnd len="med" w="med" type="triangle"/>
          </a:ln>
        </p:spPr>
      </p:cxnSp>
      <p:cxnSp>
        <p:nvCxnSpPr>
          <p:cNvPr id="423" name="Google Shape;423;p52"/>
          <p:cNvCxnSpPr/>
          <p:nvPr/>
        </p:nvCxnSpPr>
        <p:spPr>
          <a:xfrm flipH="1">
            <a:off x="4567951" y="2881138"/>
            <a:ext cx="8100" cy="3672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52"/>
          <p:cNvCxnSpPr>
            <a:stCxn id="417" idx="3"/>
            <a:endCxn id="419" idx="1"/>
          </p:cNvCxnSpPr>
          <p:nvPr/>
        </p:nvCxnSpPr>
        <p:spPr>
          <a:xfrm flipH="1" rot="10800000">
            <a:off x="5475039" y="1487638"/>
            <a:ext cx="1045800" cy="685200"/>
          </a:xfrm>
          <a:prstGeom prst="straightConnector1">
            <a:avLst/>
          </a:prstGeom>
          <a:noFill/>
          <a:ln cap="flat" cmpd="sng" w="9525">
            <a:solidFill>
              <a:schemeClr val="dk2"/>
            </a:solidFill>
            <a:prstDash val="solid"/>
            <a:round/>
            <a:headEnd len="med" w="med" type="none"/>
            <a:tailEnd len="med" w="med" type="triangle"/>
          </a:ln>
        </p:spPr>
      </p:cxnSp>
      <p:sp>
        <p:nvSpPr>
          <p:cNvPr id="425" name="Google Shape;425;p52"/>
          <p:cNvSpPr txBox="1"/>
          <p:nvPr>
            <p:ph type="title"/>
          </p:nvPr>
        </p:nvSpPr>
        <p:spPr>
          <a:xfrm>
            <a:off x="6561525" y="2216875"/>
            <a:ext cx="1642500" cy="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000000"/>
                </a:solidFill>
              </a:rPr>
              <a:t>Cheaper</a:t>
            </a:r>
            <a:endParaRPr sz="2900">
              <a:solidFill>
                <a:srgbClr val="000000"/>
              </a:solidFill>
            </a:endParaRPr>
          </a:p>
        </p:txBody>
      </p:sp>
      <p:sp>
        <p:nvSpPr>
          <p:cNvPr id="426" name="Google Shape;426;p52"/>
          <p:cNvSpPr txBox="1"/>
          <p:nvPr/>
        </p:nvSpPr>
        <p:spPr>
          <a:xfrm>
            <a:off x="3680988" y="1017800"/>
            <a:ext cx="17820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6FA8DC"/>
                </a:solidFill>
                <a:latin typeface="Roboto"/>
                <a:ea typeface="Roboto"/>
                <a:cs typeface="Roboto"/>
                <a:sym typeface="Roboto"/>
              </a:rPr>
              <a:t>New </a:t>
            </a:r>
            <a:r>
              <a:rPr b="1" i="1" lang="en">
                <a:solidFill>
                  <a:srgbClr val="6FA8DC"/>
                </a:solidFill>
                <a:latin typeface="Roboto"/>
                <a:ea typeface="Roboto"/>
                <a:cs typeface="Roboto"/>
                <a:sym typeface="Roboto"/>
              </a:rPr>
              <a:t>CMC</a:t>
            </a:r>
            <a:endParaRPr b="1" i="1">
              <a:solidFill>
                <a:srgbClr val="6FA8DC"/>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failure</a:t>
            </a:r>
            <a:endParaRPr/>
          </a:p>
        </p:txBody>
      </p:sp>
      <p:pic>
        <p:nvPicPr>
          <p:cNvPr id="432" name="Google Shape;432;p53"/>
          <p:cNvPicPr preferRelativeResize="0"/>
          <p:nvPr/>
        </p:nvPicPr>
        <p:blipFill>
          <a:blip r:embed="rId3">
            <a:alphaModFix/>
          </a:blip>
          <a:stretch>
            <a:fillRect/>
          </a:stretch>
        </p:blipFill>
        <p:spPr>
          <a:xfrm>
            <a:off x="1" y="3075200"/>
            <a:ext cx="3186476" cy="1810500"/>
          </a:xfrm>
          <a:prstGeom prst="rect">
            <a:avLst/>
          </a:prstGeom>
          <a:noFill/>
          <a:ln>
            <a:noFill/>
          </a:ln>
        </p:spPr>
      </p:pic>
      <p:pic>
        <p:nvPicPr>
          <p:cNvPr id="433" name="Google Shape;433;p53"/>
          <p:cNvPicPr preferRelativeResize="0"/>
          <p:nvPr/>
        </p:nvPicPr>
        <p:blipFill>
          <a:blip r:embed="rId4">
            <a:alphaModFix/>
          </a:blip>
          <a:stretch>
            <a:fillRect/>
          </a:stretch>
        </p:blipFill>
        <p:spPr>
          <a:xfrm>
            <a:off x="4081125" y="2186900"/>
            <a:ext cx="2398474" cy="1600926"/>
          </a:xfrm>
          <a:prstGeom prst="rect">
            <a:avLst/>
          </a:prstGeom>
          <a:noFill/>
          <a:ln>
            <a:noFill/>
          </a:ln>
        </p:spPr>
      </p:pic>
      <p:pic>
        <p:nvPicPr>
          <p:cNvPr id="434" name="Google Shape;434;p53"/>
          <p:cNvPicPr preferRelativeResize="0"/>
          <p:nvPr/>
        </p:nvPicPr>
        <p:blipFill>
          <a:blip r:embed="rId5">
            <a:alphaModFix/>
          </a:blip>
          <a:stretch>
            <a:fillRect/>
          </a:stretch>
        </p:blipFill>
        <p:spPr>
          <a:xfrm>
            <a:off x="873675" y="1170200"/>
            <a:ext cx="2801822" cy="1752598"/>
          </a:xfrm>
          <a:prstGeom prst="rect">
            <a:avLst/>
          </a:prstGeom>
          <a:noFill/>
          <a:ln>
            <a:noFill/>
          </a:ln>
        </p:spPr>
      </p:pic>
      <p:pic>
        <p:nvPicPr>
          <p:cNvPr id="435" name="Google Shape;435;p53"/>
          <p:cNvPicPr preferRelativeResize="0"/>
          <p:nvPr/>
        </p:nvPicPr>
        <p:blipFill>
          <a:blip r:embed="rId6">
            <a:alphaModFix/>
          </a:blip>
          <a:stretch>
            <a:fillRect/>
          </a:stretch>
        </p:blipFill>
        <p:spPr>
          <a:xfrm>
            <a:off x="5528619" y="158300"/>
            <a:ext cx="2650911" cy="1752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1: Problem Definition</a:t>
            </a:r>
            <a:endParaRPr/>
          </a:p>
        </p:txBody>
      </p:sp>
      <p:pic>
        <p:nvPicPr>
          <p:cNvPr id="174" name="Google Shape;174;p27"/>
          <p:cNvPicPr preferRelativeResize="0"/>
          <p:nvPr/>
        </p:nvPicPr>
        <p:blipFill>
          <a:blip r:embed="rId3">
            <a:alphaModFix/>
          </a:blip>
          <a:stretch>
            <a:fillRect/>
          </a:stretch>
        </p:blipFill>
        <p:spPr>
          <a:xfrm rot="371938">
            <a:off x="6181325" y="2633923"/>
            <a:ext cx="2224678" cy="2224678"/>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4"/>
          <p:cNvSpPr txBox="1"/>
          <p:nvPr>
            <p:ph type="ctrTitle"/>
          </p:nvPr>
        </p:nvSpPr>
        <p:spPr>
          <a:xfrm>
            <a:off x="494500" y="158717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Section 5: Agile Methodology</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a:t>
            </a:r>
            <a:endParaRPr/>
          </a:p>
        </p:txBody>
      </p:sp>
      <p:pic>
        <p:nvPicPr>
          <p:cNvPr id="446" name="Google Shape;446;p55"/>
          <p:cNvPicPr preferRelativeResize="0"/>
          <p:nvPr/>
        </p:nvPicPr>
        <p:blipFill>
          <a:blip r:embed="rId3">
            <a:alphaModFix/>
          </a:blip>
          <a:stretch>
            <a:fillRect/>
          </a:stretch>
        </p:blipFill>
        <p:spPr>
          <a:xfrm>
            <a:off x="1209375" y="1147850"/>
            <a:ext cx="4619924" cy="2612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Roles</a:t>
            </a:r>
            <a:endParaRPr/>
          </a:p>
        </p:txBody>
      </p:sp>
      <p:pic>
        <p:nvPicPr>
          <p:cNvPr id="452" name="Google Shape;452;p56"/>
          <p:cNvPicPr preferRelativeResize="0"/>
          <p:nvPr/>
        </p:nvPicPr>
        <p:blipFill>
          <a:blip r:embed="rId3">
            <a:alphaModFix/>
          </a:blip>
          <a:stretch>
            <a:fillRect/>
          </a:stretch>
        </p:blipFill>
        <p:spPr>
          <a:xfrm>
            <a:off x="2756125" y="504600"/>
            <a:ext cx="3820901" cy="38209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a:t>
            </a:r>
            <a:endParaRPr/>
          </a:p>
        </p:txBody>
      </p:sp>
      <p:pic>
        <p:nvPicPr>
          <p:cNvPr id="458" name="Google Shape;458;p57"/>
          <p:cNvPicPr preferRelativeResize="0"/>
          <p:nvPr/>
        </p:nvPicPr>
        <p:blipFill>
          <a:blip r:embed="rId3">
            <a:alphaModFix/>
          </a:blip>
          <a:stretch>
            <a:fillRect/>
          </a:stretch>
        </p:blipFill>
        <p:spPr>
          <a:xfrm>
            <a:off x="583350" y="2766125"/>
            <a:ext cx="1592300" cy="1774300"/>
          </a:xfrm>
          <a:prstGeom prst="rect">
            <a:avLst/>
          </a:prstGeom>
          <a:noFill/>
          <a:ln>
            <a:noFill/>
          </a:ln>
        </p:spPr>
      </p:pic>
      <p:pic>
        <p:nvPicPr>
          <p:cNvPr id="459" name="Google Shape;459;p57"/>
          <p:cNvPicPr preferRelativeResize="0"/>
          <p:nvPr/>
        </p:nvPicPr>
        <p:blipFill>
          <a:blip r:embed="rId4">
            <a:alphaModFix/>
          </a:blip>
          <a:stretch>
            <a:fillRect/>
          </a:stretch>
        </p:blipFill>
        <p:spPr>
          <a:xfrm>
            <a:off x="5356225" y="1262125"/>
            <a:ext cx="3650600" cy="2115425"/>
          </a:xfrm>
          <a:prstGeom prst="rect">
            <a:avLst/>
          </a:prstGeom>
          <a:noFill/>
          <a:ln>
            <a:noFill/>
          </a:ln>
        </p:spPr>
      </p:pic>
      <p:pic>
        <p:nvPicPr>
          <p:cNvPr id="460" name="Google Shape;460;p57"/>
          <p:cNvPicPr preferRelativeResize="0"/>
          <p:nvPr/>
        </p:nvPicPr>
        <p:blipFill rotWithShape="1">
          <a:blip r:embed="rId5">
            <a:alphaModFix/>
          </a:blip>
          <a:srcRect b="0" l="16107" r="0" t="0"/>
          <a:stretch/>
        </p:blipFill>
        <p:spPr>
          <a:xfrm>
            <a:off x="2562575" y="695108"/>
            <a:ext cx="2604550" cy="26824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3301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a:t>
            </a:r>
            <a:endParaRPr/>
          </a:p>
        </p:txBody>
      </p:sp>
      <p:sp>
        <p:nvSpPr>
          <p:cNvPr id="180" name="Google Shape;180;p28"/>
          <p:cNvSpPr txBox="1"/>
          <p:nvPr>
            <p:ph idx="1" type="body"/>
          </p:nvPr>
        </p:nvSpPr>
        <p:spPr>
          <a:xfrm>
            <a:off x="311700" y="129950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457200" rtl="0" algn="l">
              <a:spcBef>
                <a:spcPts val="1600"/>
              </a:spcBef>
              <a:spcAft>
                <a:spcPts val="1600"/>
              </a:spcAft>
              <a:buNone/>
            </a:pPr>
            <a:r>
              <a:t/>
            </a:r>
            <a:endParaRPr sz="1400"/>
          </a:p>
        </p:txBody>
      </p:sp>
      <p:sp>
        <p:nvSpPr>
          <p:cNvPr id="181" name="Google Shape;181;p28"/>
          <p:cNvSpPr/>
          <p:nvPr/>
        </p:nvSpPr>
        <p:spPr>
          <a:xfrm>
            <a:off x="311700" y="1219525"/>
            <a:ext cx="3118800" cy="1129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2"/>
                </a:solidFill>
                <a:latin typeface="Roboto"/>
                <a:ea typeface="Roboto"/>
                <a:cs typeface="Roboto"/>
                <a:sym typeface="Roboto"/>
              </a:rPr>
              <a:t>Improve operation of their call management centre system</a:t>
            </a:r>
            <a:endParaRPr/>
          </a:p>
        </p:txBody>
      </p:sp>
      <p:sp>
        <p:nvSpPr>
          <p:cNvPr id="182" name="Google Shape;182;p28"/>
          <p:cNvSpPr/>
          <p:nvPr/>
        </p:nvSpPr>
        <p:spPr>
          <a:xfrm>
            <a:off x="5342475" y="2954650"/>
            <a:ext cx="3337800" cy="12288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2"/>
                </a:solidFill>
                <a:latin typeface="Roboto"/>
                <a:ea typeface="Roboto"/>
                <a:cs typeface="Roboto"/>
                <a:sym typeface="Roboto"/>
              </a:rPr>
              <a:t>Discover competitive advantages and effects of failure </a:t>
            </a:r>
            <a:endParaRPr/>
          </a:p>
        </p:txBody>
      </p:sp>
      <p:sp>
        <p:nvSpPr>
          <p:cNvPr id="183" name="Google Shape;183;p28"/>
          <p:cNvSpPr/>
          <p:nvPr/>
        </p:nvSpPr>
        <p:spPr>
          <a:xfrm>
            <a:off x="371375" y="2954650"/>
            <a:ext cx="3118800" cy="12288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2"/>
                </a:solidFill>
                <a:latin typeface="Roboto"/>
                <a:ea typeface="Roboto"/>
                <a:cs typeface="Roboto"/>
                <a:sym typeface="Roboto"/>
              </a:rPr>
              <a:t>Develop comprehensive diagrams</a:t>
            </a:r>
            <a:endParaRPr/>
          </a:p>
        </p:txBody>
      </p:sp>
      <p:sp>
        <p:nvSpPr>
          <p:cNvPr id="184" name="Google Shape;184;p28"/>
          <p:cNvSpPr/>
          <p:nvPr/>
        </p:nvSpPr>
        <p:spPr>
          <a:xfrm>
            <a:off x="5342475" y="1174425"/>
            <a:ext cx="3337800" cy="1129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dk2"/>
              </a:solidFill>
              <a:latin typeface="Roboto"/>
              <a:ea typeface="Roboto"/>
              <a:cs typeface="Roboto"/>
              <a:sym typeface="Roboto"/>
            </a:endParaRPr>
          </a:p>
          <a:p>
            <a:pPr indent="0" lvl="0" marL="0" rtl="0" algn="ctr">
              <a:lnSpc>
                <a:spcPct val="115000"/>
              </a:lnSpc>
              <a:spcBef>
                <a:spcPts val="1600"/>
              </a:spcBef>
              <a:spcAft>
                <a:spcPts val="0"/>
              </a:spcAft>
              <a:buNone/>
            </a:pPr>
            <a:r>
              <a:rPr lang="en">
                <a:solidFill>
                  <a:schemeClr val="dk2"/>
                </a:solidFill>
                <a:latin typeface="Roboto"/>
                <a:ea typeface="Roboto"/>
                <a:cs typeface="Roboto"/>
                <a:sym typeface="Roboto"/>
              </a:rPr>
              <a:t>Respond to stakeholder needs </a:t>
            </a:r>
            <a:endParaRPr/>
          </a:p>
          <a:p>
            <a:pPr indent="0" lvl="0" marL="0" rtl="0" algn="ctr">
              <a:lnSpc>
                <a:spcPct val="115000"/>
              </a:lnSpc>
              <a:spcBef>
                <a:spcPts val="1600"/>
              </a:spcBef>
              <a:spcAft>
                <a:spcPts val="1600"/>
              </a:spcAft>
              <a:buNone/>
            </a:pPr>
            <a:r>
              <a:t/>
            </a:r>
            <a:endParaRPr>
              <a:solidFill>
                <a:schemeClr val="dk2"/>
              </a:solidFill>
              <a:latin typeface="Roboto"/>
              <a:ea typeface="Roboto"/>
              <a:cs typeface="Roboto"/>
              <a:sym typeface="Roboto"/>
            </a:endParaRPr>
          </a:p>
        </p:txBody>
      </p:sp>
      <p:sp>
        <p:nvSpPr>
          <p:cNvPr id="185" name="Google Shape;185;p28"/>
          <p:cNvSpPr txBox="1"/>
          <p:nvPr/>
        </p:nvSpPr>
        <p:spPr>
          <a:xfrm>
            <a:off x="3490175" y="2372850"/>
            <a:ext cx="18603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741B47"/>
                </a:solidFill>
                <a:latin typeface="Lobster"/>
                <a:ea typeface="Lobster"/>
                <a:cs typeface="Lobster"/>
                <a:sym typeface="Lobster"/>
              </a:rPr>
              <a:t>Objectives</a:t>
            </a:r>
            <a:r>
              <a:rPr b="1" lang="en" sz="2200">
                <a:solidFill>
                  <a:srgbClr val="741B47"/>
                </a:solidFill>
                <a:latin typeface="Lobster"/>
                <a:ea typeface="Lobster"/>
                <a:cs typeface="Lobster"/>
                <a:sym typeface="Lobster"/>
              </a:rPr>
              <a:t> </a:t>
            </a:r>
            <a:r>
              <a:rPr b="1" lang="en" sz="2200">
                <a:solidFill>
                  <a:srgbClr val="741B47"/>
                </a:solidFill>
                <a:latin typeface="Roboto"/>
                <a:ea typeface="Roboto"/>
                <a:cs typeface="Roboto"/>
                <a:sym typeface="Roboto"/>
              </a:rPr>
              <a:t> </a:t>
            </a:r>
            <a:endParaRPr b="1" sz="2200">
              <a:solidFill>
                <a:srgbClr val="741B47"/>
              </a:solidFill>
              <a:latin typeface="Roboto"/>
              <a:ea typeface="Roboto"/>
              <a:cs typeface="Roboto"/>
              <a:sym typeface="Roboto"/>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9"/>
          <p:cNvSpPr txBox="1"/>
          <p:nvPr>
            <p:ph idx="1" type="body"/>
          </p:nvPr>
        </p:nvSpPr>
        <p:spPr>
          <a:xfrm>
            <a:off x="2826038" y="339275"/>
            <a:ext cx="3205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RMs receive a commision based income </a:t>
            </a:r>
            <a:endParaRPr sz="1400"/>
          </a:p>
          <a:p>
            <a:pPr indent="0" lvl="0" marL="457200" rtl="0" algn="l">
              <a:spcBef>
                <a:spcPts val="1600"/>
              </a:spcBef>
              <a:spcAft>
                <a:spcPts val="1600"/>
              </a:spcAft>
              <a:buNone/>
            </a:pPr>
            <a:r>
              <a:t/>
            </a:r>
            <a:endParaRPr sz="1700"/>
          </a:p>
        </p:txBody>
      </p:sp>
      <p:sp>
        <p:nvSpPr>
          <p:cNvPr id="191" name="Google Shape;191;p29"/>
          <p:cNvSpPr txBox="1"/>
          <p:nvPr/>
        </p:nvSpPr>
        <p:spPr>
          <a:xfrm>
            <a:off x="3079999" y="1770575"/>
            <a:ext cx="2531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A64D79"/>
                </a:solidFill>
                <a:latin typeface="Lobster"/>
                <a:ea typeface="Lobster"/>
                <a:cs typeface="Lobster"/>
                <a:sym typeface="Lobster"/>
              </a:rPr>
              <a:t>Assumptions</a:t>
            </a:r>
            <a:endParaRPr b="1" sz="3100">
              <a:solidFill>
                <a:srgbClr val="A64D79"/>
              </a:solidFill>
              <a:latin typeface="Lobster"/>
              <a:ea typeface="Lobster"/>
              <a:cs typeface="Lobster"/>
              <a:sym typeface="Lobster"/>
            </a:endParaRPr>
          </a:p>
        </p:txBody>
      </p:sp>
      <p:cxnSp>
        <p:nvCxnSpPr>
          <p:cNvPr id="192" name="Google Shape;192;p29"/>
          <p:cNvCxnSpPr/>
          <p:nvPr/>
        </p:nvCxnSpPr>
        <p:spPr>
          <a:xfrm flipH="1" rot="10800000">
            <a:off x="4894775" y="1149325"/>
            <a:ext cx="924900" cy="691200"/>
          </a:xfrm>
          <a:prstGeom prst="straightConnector1">
            <a:avLst/>
          </a:prstGeom>
          <a:noFill/>
          <a:ln cap="flat" cmpd="sng" w="28575">
            <a:solidFill>
              <a:schemeClr val="dk2"/>
            </a:solidFill>
            <a:prstDash val="solid"/>
            <a:round/>
            <a:headEnd len="med" w="med" type="none"/>
            <a:tailEnd len="med" w="med" type="none"/>
          </a:ln>
        </p:spPr>
      </p:cxnSp>
      <p:cxnSp>
        <p:nvCxnSpPr>
          <p:cNvPr id="193" name="Google Shape;193;p29"/>
          <p:cNvCxnSpPr/>
          <p:nvPr/>
        </p:nvCxnSpPr>
        <p:spPr>
          <a:xfrm>
            <a:off x="5063900" y="2357850"/>
            <a:ext cx="1283400" cy="30000"/>
          </a:xfrm>
          <a:prstGeom prst="straightConnector1">
            <a:avLst/>
          </a:prstGeom>
          <a:noFill/>
          <a:ln cap="flat" cmpd="sng" w="28575">
            <a:solidFill>
              <a:schemeClr val="dk2"/>
            </a:solidFill>
            <a:prstDash val="solid"/>
            <a:round/>
            <a:headEnd len="med" w="med" type="none"/>
            <a:tailEnd len="med" w="med" type="none"/>
          </a:ln>
        </p:spPr>
      </p:cxnSp>
      <p:cxnSp>
        <p:nvCxnSpPr>
          <p:cNvPr id="194" name="Google Shape;194;p29"/>
          <p:cNvCxnSpPr/>
          <p:nvPr/>
        </p:nvCxnSpPr>
        <p:spPr>
          <a:xfrm flipH="1">
            <a:off x="2507125" y="2407600"/>
            <a:ext cx="865500" cy="676500"/>
          </a:xfrm>
          <a:prstGeom prst="straightConnector1">
            <a:avLst/>
          </a:prstGeom>
          <a:noFill/>
          <a:ln cap="flat" cmpd="sng" w="28575">
            <a:solidFill>
              <a:schemeClr val="dk2"/>
            </a:solidFill>
            <a:prstDash val="solid"/>
            <a:round/>
            <a:headEnd len="med" w="med" type="none"/>
            <a:tailEnd len="med" w="med" type="none"/>
          </a:ln>
        </p:spPr>
      </p:cxnSp>
      <p:sp>
        <p:nvSpPr>
          <p:cNvPr id="195" name="Google Shape;195;p29"/>
          <p:cNvSpPr txBox="1"/>
          <p:nvPr/>
        </p:nvSpPr>
        <p:spPr>
          <a:xfrm>
            <a:off x="5868060" y="457649"/>
            <a:ext cx="22899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RMs are expected to learn outside their specialist knowledge</a:t>
            </a:r>
            <a:endParaRPr>
              <a:solidFill>
                <a:schemeClr val="dk2"/>
              </a:solidFill>
              <a:latin typeface="Roboto"/>
              <a:ea typeface="Roboto"/>
              <a:cs typeface="Roboto"/>
              <a:sym typeface="Roboto"/>
            </a:endParaRPr>
          </a:p>
          <a:p>
            <a:pPr indent="0" lvl="0" marL="0" rtl="0" algn="ctr">
              <a:spcBef>
                <a:spcPts val="1600"/>
              </a:spcBef>
              <a:spcAft>
                <a:spcPts val="0"/>
              </a:spcAft>
              <a:buNone/>
            </a:pPr>
            <a:r>
              <a:t/>
            </a:r>
            <a:endParaRPr sz="1100">
              <a:latin typeface="Roboto"/>
              <a:ea typeface="Roboto"/>
              <a:cs typeface="Roboto"/>
              <a:sym typeface="Roboto"/>
            </a:endParaRPr>
          </a:p>
        </p:txBody>
      </p:sp>
      <p:sp>
        <p:nvSpPr>
          <p:cNvPr id="196" name="Google Shape;196;p29"/>
          <p:cNvSpPr txBox="1"/>
          <p:nvPr/>
        </p:nvSpPr>
        <p:spPr>
          <a:xfrm>
            <a:off x="6482998" y="1770575"/>
            <a:ext cx="24714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Travel Company is experiencing loss of sales, customer and employee dissatisfaction</a:t>
            </a:r>
            <a:endParaRPr>
              <a:solidFill>
                <a:schemeClr val="dk2"/>
              </a:solidFill>
              <a:latin typeface="Roboto"/>
              <a:ea typeface="Roboto"/>
              <a:cs typeface="Roboto"/>
              <a:sym typeface="Roboto"/>
            </a:endParaRPr>
          </a:p>
          <a:p>
            <a:pPr indent="0" lvl="0" marL="0" rtl="0" algn="ctr">
              <a:spcBef>
                <a:spcPts val="1600"/>
              </a:spcBef>
              <a:spcAft>
                <a:spcPts val="0"/>
              </a:spcAft>
              <a:buNone/>
            </a:pPr>
            <a:r>
              <a:t/>
            </a:r>
            <a:endParaRPr sz="1100">
              <a:latin typeface="Roboto"/>
              <a:ea typeface="Roboto"/>
              <a:cs typeface="Roboto"/>
              <a:sym typeface="Roboto"/>
            </a:endParaRPr>
          </a:p>
        </p:txBody>
      </p:sp>
      <p:sp>
        <p:nvSpPr>
          <p:cNvPr id="197" name="Google Shape;197;p29"/>
          <p:cNvSpPr txBox="1"/>
          <p:nvPr/>
        </p:nvSpPr>
        <p:spPr>
          <a:xfrm>
            <a:off x="129924" y="2775700"/>
            <a:ext cx="26019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Airline Companies form partnerships with the Travel Company to sell Holiday Packages</a:t>
            </a:r>
            <a:endParaRPr>
              <a:solidFill>
                <a:schemeClr val="dk2"/>
              </a:solidFill>
              <a:latin typeface="Roboto"/>
              <a:ea typeface="Roboto"/>
              <a:cs typeface="Roboto"/>
              <a:sym typeface="Roboto"/>
            </a:endParaRPr>
          </a:p>
          <a:p>
            <a:pPr indent="0" lvl="0" marL="0" rtl="0" algn="ctr">
              <a:spcBef>
                <a:spcPts val="1600"/>
              </a:spcBef>
              <a:spcAft>
                <a:spcPts val="0"/>
              </a:spcAft>
              <a:buNone/>
            </a:pPr>
            <a:r>
              <a:t/>
            </a:r>
            <a:endParaRPr sz="1100">
              <a:latin typeface="Roboto"/>
              <a:ea typeface="Roboto"/>
              <a:cs typeface="Roboto"/>
              <a:sym typeface="Roboto"/>
            </a:endParaRPr>
          </a:p>
        </p:txBody>
      </p:sp>
      <p:sp>
        <p:nvSpPr>
          <p:cNvPr id="198" name="Google Shape;198;p29"/>
          <p:cNvSpPr txBox="1"/>
          <p:nvPr/>
        </p:nvSpPr>
        <p:spPr>
          <a:xfrm>
            <a:off x="567075" y="681775"/>
            <a:ext cx="18072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Competing travel companies have an advanced CMC</a:t>
            </a:r>
            <a:endParaRPr>
              <a:solidFill>
                <a:schemeClr val="dk2"/>
              </a:solidFill>
              <a:latin typeface="Roboto"/>
              <a:ea typeface="Roboto"/>
              <a:cs typeface="Roboto"/>
              <a:sym typeface="Roboto"/>
            </a:endParaRPr>
          </a:p>
          <a:p>
            <a:pPr indent="0" lvl="0" marL="0" rtl="0" algn="ctr">
              <a:spcBef>
                <a:spcPts val="1600"/>
              </a:spcBef>
              <a:spcAft>
                <a:spcPts val="0"/>
              </a:spcAft>
              <a:buNone/>
            </a:pPr>
            <a:r>
              <a:t/>
            </a:r>
            <a:endParaRPr sz="1200"/>
          </a:p>
        </p:txBody>
      </p:sp>
      <p:cxnSp>
        <p:nvCxnSpPr>
          <p:cNvPr id="199" name="Google Shape;199;p29"/>
          <p:cNvCxnSpPr/>
          <p:nvPr/>
        </p:nvCxnSpPr>
        <p:spPr>
          <a:xfrm>
            <a:off x="2323603" y="1335965"/>
            <a:ext cx="979500" cy="544200"/>
          </a:xfrm>
          <a:prstGeom prst="straightConnector1">
            <a:avLst/>
          </a:prstGeom>
          <a:noFill/>
          <a:ln cap="flat" cmpd="sng" w="28575">
            <a:solidFill>
              <a:schemeClr val="dk2"/>
            </a:solidFill>
            <a:prstDash val="solid"/>
            <a:round/>
            <a:headEnd len="med" w="med" type="none"/>
            <a:tailEnd len="med" w="med" type="none"/>
          </a:ln>
        </p:spPr>
      </p:cxnSp>
      <p:cxnSp>
        <p:nvCxnSpPr>
          <p:cNvPr id="200" name="Google Shape;200;p29"/>
          <p:cNvCxnSpPr/>
          <p:nvPr/>
        </p:nvCxnSpPr>
        <p:spPr>
          <a:xfrm rot="10800000">
            <a:off x="4093988" y="765925"/>
            <a:ext cx="9900" cy="1074600"/>
          </a:xfrm>
          <a:prstGeom prst="straightConnector1">
            <a:avLst/>
          </a:prstGeom>
          <a:noFill/>
          <a:ln cap="flat" cmpd="sng" w="28575">
            <a:solidFill>
              <a:schemeClr val="dk2"/>
            </a:solidFill>
            <a:prstDash val="solid"/>
            <a:round/>
            <a:headEnd len="med" w="med" type="none"/>
            <a:tailEnd len="med" w="med" type="none"/>
          </a:ln>
        </p:spPr>
      </p:cxnSp>
      <p:pic>
        <p:nvPicPr>
          <p:cNvPr id="201" name="Google Shape;201;p29"/>
          <p:cNvPicPr preferRelativeResize="0"/>
          <p:nvPr/>
        </p:nvPicPr>
        <p:blipFill>
          <a:blip r:embed="rId3">
            <a:alphaModFix/>
          </a:blip>
          <a:stretch>
            <a:fillRect/>
          </a:stretch>
        </p:blipFill>
        <p:spPr>
          <a:xfrm>
            <a:off x="3643363" y="2775706"/>
            <a:ext cx="4124475" cy="2041820"/>
          </a:xfrm>
          <a:prstGeom prst="rect">
            <a:avLst/>
          </a:prstGeom>
          <a:noFill/>
          <a:ln>
            <a:noFill/>
          </a:ln>
        </p:spPr>
      </p:pic>
      <p:pic>
        <p:nvPicPr>
          <p:cNvPr id="202" name="Google Shape;202;p29"/>
          <p:cNvPicPr preferRelativeResize="0"/>
          <p:nvPr/>
        </p:nvPicPr>
        <p:blipFill>
          <a:blip r:embed="rId4">
            <a:alphaModFix/>
          </a:blip>
          <a:stretch>
            <a:fillRect/>
          </a:stretch>
        </p:blipFill>
        <p:spPr>
          <a:xfrm>
            <a:off x="3372613" y="2905175"/>
            <a:ext cx="4692800" cy="2041825"/>
          </a:xfrm>
          <a:prstGeom prst="rect">
            <a:avLst/>
          </a:prstGeom>
          <a:noFill/>
          <a:ln>
            <a:noFill/>
          </a:ln>
        </p:spPr>
      </p:pic>
      <p:pic>
        <p:nvPicPr>
          <p:cNvPr id="203" name="Google Shape;203;p29"/>
          <p:cNvPicPr preferRelativeResize="0"/>
          <p:nvPr/>
        </p:nvPicPr>
        <p:blipFill>
          <a:blip r:embed="rId5">
            <a:alphaModFix/>
          </a:blip>
          <a:stretch>
            <a:fillRect/>
          </a:stretch>
        </p:blipFill>
        <p:spPr>
          <a:xfrm>
            <a:off x="3581700" y="2677625"/>
            <a:ext cx="2237975" cy="223797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1"/>
                                        </p:tgtEl>
                                      </p:cBhvr>
                                    </p:animEffect>
                                    <p:set>
                                      <p:cBhvr>
                                        <p:cTn dur="1" fill="hold">
                                          <p:stCondLst>
                                            <p:cond delay="1000"/>
                                          </p:stCondLst>
                                        </p:cTn>
                                        <p:tgtEl>
                                          <p:spTgt spid="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1100"/>
                                          </p:stCondLst>
                                        </p:cTn>
                                        <p:tgtEl>
                                          <p:spTgt spid="2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3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Stakeholders </a:t>
            </a:r>
            <a:endParaRPr/>
          </a:p>
          <a:p>
            <a:pPr indent="0" lvl="0" marL="0" rtl="0" algn="ctr">
              <a:spcBef>
                <a:spcPts val="0"/>
              </a:spcBef>
              <a:spcAft>
                <a:spcPts val="0"/>
              </a:spcAft>
              <a:buNone/>
            </a:pPr>
            <a:r>
              <a:t/>
            </a:r>
            <a:endParaRPr/>
          </a:p>
        </p:txBody>
      </p:sp>
      <p:sp>
        <p:nvSpPr>
          <p:cNvPr id="209" name="Google Shape;209;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Travel Company </a:t>
            </a:r>
            <a:endParaRPr/>
          </a:p>
          <a:p>
            <a:pPr indent="-342900" lvl="0" marL="457200" rtl="0" algn="l">
              <a:spcBef>
                <a:spcPts val="0"/>
              </a:spcBef>
              <a:spcAft>
                <a:spcPts val="0"/>
              </a:spcAft>
              <a:buSzPts val="1800"/>
              <a:buChar char="●"/>
            </a:pPr>
            <a:r>
              <a:rPr lang="en"/>
              <a:t>Relationship Managers </a:t>
            </a:r>
            <a:endParaRPr/>
          </a:p>
          <a:p>
            <a:pPr indent="-342900" lvl="0" marL="457200" rtl="0" algn="l">
              <a:spcBef>
                <a:spcPts val="0"/>
              </a:spcBef>
              <a:spcAft>
                <a:spcPts val="0"/>
              </a:spcAft>
              <a:buSzPts val="1800"/>
              <a:buChar char="●"/>
            </a:pPr>
            <a:r>
              <a:rPr lang="en"/>
              <a:t>Customers </a:t>
            </a:r>
            <a:endParaRPr/>
          </a:p>
          <a:p>
            <a:pPr indent="-342900" lvl="0" marL="457200" rtl="0" algn="l">
              <a:spcBef>
                <a:spcPts val="0"/>
              </a:spcBef>
              <a:spcAft>
                <a:spcPts val="0"/>
              </a:spcAft>
              <a:buSzPts val="1800"/>
              <a:buChar char="●"/>
            </a:pPr>
            <a:r>
              <a:rPr lang="en"/>
              <a:t>Developers </a:t>
            </a:r>
            <a:endParaRPr/>
          </a:p>
          <a:p>
            <a:pPr indent="-342900" lvl="0" marL="457200" rtl="0" algn="l">
              <a:spcBef>
                <a:spcPts val="0"/>
              </a:spcBef>
              <a:spcAft>
                <a:spcPts val="0"/>
              </a:spcAft>
              <a:buSzPts val="1800"/>
              <a:buChar char="●"/>
            </a:pPr>
            <a:r>
              <a:rPr lang="en"/>
              <a:t>System Admin</a:t>
            </a:r>
            <a:endParaRPr/>
          </a:p>
          <a:p>
            <a:pPr indent="-342900" lvl="0" marL="457200" rtl="0" algn="l">
              <a:spcBef>
                <a:spcPts val="0"/>
              </a:spcBef>
              <a:spcAft>
                <a:spcPts val="0"/>
              </a:spcAft>
              <a:buSzPts val="1800"/>
              <a:buChar char="●"/>
            </a:pPr>
            <a:r>
              <a:rPr lang="en"/>
              <a:t>Airline Companies </a:t>
            </a:r>
            <a:endParaRPr/>
          </a:p>
        </p:txBody>
      </p:sp>
      <p:sp>
        <p:nvSpPr>
          <p:cNvPr id="210" name="Google Shape;210;p3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project stakeholders included: </a:t>
            </a:r>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 calcmode="lin" valueType="num">
                                      <p:cBhvr additive="base">
                                        <p:cTn dur="1000"/>
                                        <p:tgtEl>
                                          <p:spTgt spid="20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 calcmode="lin" valueType="num">
                                      <p:cBhvr additive="base">
                                        <p:cTn dur="1000"/>
                                        <p:tgtEl>
                                          <p:spTgt spid="20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 calcmode="lin" valueType="num">
                                      <p:cBhvr additive="base">
                                        <p:cTn dur="1000"/>
                                        <p:tgtEl>
                                          <p:spTgt spid="20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9">
                                            <p:txEl>
                                              <p:pRg end="3" st="3"/>
                                            </p:txEl>
                                          </p:spTgt>
                                        </p:tgtEl>
                                        <p:attrNameLst>
                                          <p:attrName>style.visibility</p:attrName>
                                        </p:attrNameLst>
                                      </p:cBhvr>
                                      <p:to>
                                        <p:strVal val="visible"/>
                                      </p:to>
                                    </p:set>
                                    <p:anim calcmode="lin" valueType="num">
                                      <p:cBhvr additive="base">
                                        <p:cTn dur="1000"/>
                                        <p:tgtEl>
                                          <p:spTgt spid="20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9">
                                            <p:txEl>
                                              <p:pRg end="4" st="4"/>
                                            </p:txEl>
                                          </p:spTgt>
                                        </p:tgtEl>
                                        <p:attrNameLst>
                                          <p:attrName>style.visibility</p:attrName>
                                        </p:attrNameLst>
                                      </p:cBhvr>
                                      <p:to>
                                        <p:strVal val="visible"/>
                                      </p:to>
                                    </p:set>
                                    <p:anim calcmode="lin" valueType="num">
                                      <p:cBhvr additive="base">
                                        <p:cTn dur="1000"/>
                                        <p:tgtEl>
                                          <p:spTgt spid="20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9">
                                            <p:txEl>
                                              <p:pRg end="5" st="5"/>
                                            </p:txEl>
                                          </p:spTgt>
                                        </p:tgtEl>
                                        <p:attrNameLst>
                                          <p:attrName>style.visibility</p:attrName>
                                        </p:attrNameLst>
                                      </p:cBhvr>
                                      <p:to>
                                        <p:strVal val="visible"/>
                                      </p:to>
                                    </p:set>
                                    <p:anim calcmode="lin" valueType="num">
                                      <p:cBhvr additive="base">
                                        <p:cTn dur="1000"/>
                                        <p:tgtEl>
                                          <p:spTgt spid="20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40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Empathy Maps </a:t>
            </a:r>
            <a:endParaRPr/>
          </a:p>
        </p:txBody>
      </p:sp>
      <p:pic>
        <p:nvPicPr>
          <p:cNvPr id="216" name="Google Shape;216;p31"/>
          <p:cNvPicPr preferRelativeResize="0"/>
          <p:nvPr/>
        </p:nvPicPr>
        <p:blipFill rotWithShape="1">
          <a:blip r:embed="rId3">
            <a:alphaModFix/>
          </a:blip>
          <a:srcRect b="0" l="10490" r="-10490" t="0"/>
          <a:stretch/>
        </p:blipFill>
        <p:spPr>
          <a:xfrm>
            <a:off x="3432225" y="1911350"/>
            <a:ext cx="2279550" cy="2279550"/>
          </a:xfrm>
          <a:prstGeom prst="rect">
            <a:avLst/>
          </a:prstGeom>
          <a:noFill/>
          <a:ln>
            <a:noFill/>
          </a:ln>
        </p:spPr>
      </p:pic>
      <p:cxnSp>
        <p:nvCxnSpPr>
          <p:cNvPr id="217" name="Google Shape;217;p31"/>
          <p:cNvCxnSpPr/>
          <p:nvPr/>
        </p:nvCxnSpPr>
        <p:spPr>
          <a:xfrm rot="10800000">
            <a:off x="2534575" y="1778975"/>
            <a:ext cx="1253100" cy="679200"/>
          </a:xfrm>
          <a:prstGeom prst="straightConnector1">
            <a:avLst/>
          </a:prstGeom>
          <a:noFill/>
          <a:ln cap="flat" cmpd="sng" w="9525">
            <a:solidFill>
              <a:schemeClr val="dk2"/>
            </a:solidFill>
            <a:prstDash val="solid"/>
            <a:round/>
            <a:headEnd len="med" w="med" type="none"/>
            <a:tailEnd len="med" w="med" type="triangle"/>
          </a:ln>
        </p:spPr>
      </p:cxnSp>
      <p:sp>
        <p:nvSpPr>
          <p:cNvPr id="218" name="Google Shape;218;p31"/>
          <p:cNvSpPr/>
          <p:nvPr/>
        </p:nvSpPr>
        <p:spPr>
          <a:xfrm>
            <a:off x="311700" y="1017800"/>
            <a:ext cx="2066100" cy="9375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2"/>
                </a:solidFill>
                <a:latin typeface="Roboto"/>
                <a:ea typeface="Roboto"/>
                <a:cs typeface="Roboto"/>
                <a:sym typeface="Roboto"/>
              </a:rPr>
              <a:t>Travel Company employee dissatisfaction </a:t>
            </a:r>
            <a:endParaRPr>
              <a:solidFill>
                <a:schemeClr val="dk2"/>
              </a:solidFill>
              <a:latin typeface="Roboto"/>
              <a:ea typeface="Roboto"/>
              <a:cs typeface="Roboto"/>
              <a:sym typeface="Roboto"/>
            </a:endParaRPr>
          </a:p>
        </p:txBody>
      </p:sp>
      <p:sp>
        <p:nvSpPr>
          <p:cNvPr id="219" name="Google Shape;219;p31"/>
          <p:cNvSpPr/>
          <p:nvPr/>
        </p:nvSpPr>
        <p:spPr>
          <a:xfrm>
            <a:off x="6015650" y="1017800"/>
            <a:ext cx="2927400" cy="9375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2"/>
                </a:solidFill>
                <a:latin typeface="Roboto"/>
                <a:ea typeface="Roboto"/>
                <a:cs typeface="Roboto"/>
                <a:sym typeface="Roboto"/>
              </a:rPr>
              <a:t>Partnerships between the Travel Company and Airline Companies in jeopardy</a:t>
            </a:r>
            <a:endParaRPr>
              <a:solidFill>
                <a:schemeClr val="dk2"/>
              </a:solidFill>
              <a:latin typeface="Roboto"/>
              <a:ea typeface="Roboto"/>
              <a:cs typeface="Roboto"/>
              <a:sym typeface="Roboto"/>
            </a:endParaRPr>
          </a:p>
        </p:txBody>
      </p:sp>
      <p:sp>
        <p:nvSpPr>
          <p:cNvPr id="220" name="Google Shape;220;p31"/>
          <p:cNvSpPr/>
          <p:nvPr/>
        </p:nvSpPr>
        <p:spPr>
          <a:xfrm>
            <a:off x="6073550" y="2520275"/>
            <a:ext cx="2811600" cy="9375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2"/>
                </a:solidFill>
                <a:latin typeface="Roboto"/>
                <a:ea typeface="Roboto"/>
                <a:cs typeface="Roboto"/>
                <a:sym typeface="Roboto"/>
              </a:rPr>
              <a:t>Lower levels of sales in the Travel Company compared to competitors</a:t>
            </a:r>
            <a:endParaRPr>
              <a:solidFill>
                <a:schemeClr val="dk2"/>
              </a:solidFill>
              <a:latin typeface="Roboto"/>
              <a:ea typeface="Roboto"/>
              <a:cs typeface="Roboto"/>
              <a:sym typeface="Roboto"/>
            </a:endParaRPr>
          </a:p>
        </p:txBody>
      </p:sp>
      <p:sp>
        <p:nvSpPr>
          <p:cNvPr id="221" name="Google Shape;221;p31"/>
          <p:cNvSpPr/>
          <p:nvPr/>
        </p:nvSpPr>
        <p:spPr>
          <a:xfrm>
            <a:off x="6175000" y="4082825"/>
            <a:ext cx="2710200" cy="755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2"/>
                </a:solidFill>
                <a:latin typeface="Roboto"/>
                <a:ea typeface="Roboto"/>
                <a:cs typeface="Roboto"/>
                <a:sym typeface="Roboto"/>
              </a:rPr>
              <a:t>Frustrated and unhappy customers</a:t>
            </a:r>
            <a:endParaRPr>
              <a:solidFill>
                <a:schemeClr val="dk2"/>
              </a:solidFill>
              <a:latin typeface="Roboto"/>
              <a:ea typeface="Roboto"/>
              <a:cs typeface="Roboto"/>
              <a:sym typeface="Roboto"/>
            </a:endParaRPr>
          </a:p>
        </p:txBody>
      </p:sp>
      <p:sp>
        <p:nvSpPr>
          <p:cNvPr id="222" name="Google Shape;222;p31"/>
          <p:cNvSpPr/>
          <p:nvPr/>
        </p:nvSpPr>
        <p:spPr>
          <a:xfrm>
            <a:off x="186900" y="4082825"/>
            <a:ext cx="2190900" cy="755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2"/>
                </a:solidFill>
                <a:latin typeface="Roboto"/>
                <a:ea typeface="Roboto"/>
                <a:cs typeface="Roboto"/>
                <a:sym typeface="Roboto"/>
              </a:rPr>
              <a:t>An outdated CMC </a:t>
            </a:r>
            <a:endParaRPr>
              <a:solidFill>
                <a:schemeClr val="dk2"/>
              </a:solidFill>
              <a:latin typeface="Roboto"/>
              <a:ea typeface="Roboto"/>
              <a:cs typeface="Roboto"/>
              <a:sym typeface="Roboto"/>
            </a:endParaRPr>
          </a:p>
        </p:txBody>
      </p:sp>
      <p:cxnSp>
        <p:nvCxnSpPr>
          <p:cNvPr id="223" name="Google Shape;223;p31"/>
          <p:cNvCxnSpPr/>
          <p:nvPr/>
        </p:nvCxnSpPr>
        <p:spPr>
          <a:xfrm flipH="1" rot="10800000">
            <a:off x="4849375" y="1798175"/>
            <a:ext cx="1109400" cy="5835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31"/>
          <p:cNvCxnSpPr>
            <a:endCxn id="222" idx="3"/>
          </p:cNvCxnSpPr>
          <p:nvPr/>
        </p:nvCxnSpPr>
        <p:spPr>
          <a:xfrm flipH="1">
            <a:off x="2377800" y="3615575"/>
            <a:ext cx="1371600" cy="8451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31"/>
          <p:cNvCxnSpPr>
            <a:endCxn id="220" idx="1"/>
          </p:cNvCxnSpPr>
          <p:nvPr/>
        </p:nvCxnSpPr>
        <p:spPr>
          <a:xfrm flipH="1" rot="10800000">
            <a:off x="5222450" y="2989025"/>
            <a:ext cx="851100" cy="1242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31"/>
          <p:cNvCxnSpPr>
            <a:endCxn id="221" idx="1"/>
          </p:cNvCxnSpPr>
          <p:nvPr/>
        </p:nvCxnSpPr>
        <p:spPr>
          <a:xfrm>
            <a:off x="4925800" y="3572375"/>
            <a:ext cx="1249200" cy="88830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p31"/>
          <p:cNvSpPr/>
          <p:nvPr/>
        </p:nvSpPr>
        <p:spPr>
          <a:xfrm>
            <a:off x="311700" y="2357275"/>
            <a:ext cx="2066100" cy="9375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2"/>
                </a:solidFill>
                <a:latin typeface="Roboto"/>
                <a:ea typeface="Roboto"/>
                <a:cs typeface="Roboto"/>
                <a:sym typeface="Roboto"/>
              </a:rPr>
              <a:t>Unrealistic management expectations </a:t>
            </a:r>
            <a:endParaRPr>
              <a:solidFill>
                <a:schemeClr val="dk2"/>
              </a:solidFill>
              <a:latin typeface="Roboto"/>
              <a:ea typeface="Roboto"/>
              <a:cs typeface="Roboto"/>
              <a:sym typeface="Roboto"/>
            </a:endParaRPr>
          </a:p>
        </p:txBody>
      </p:sp>
      <p:cxnSp>
        <p:nvCxnSpPr>
          <p:cNvPr id="228" name="Google Shape;228;p31"/>
          <p:cNvCxnSpPr>
            <a:endCxn id="227" idx="3"/>
          </p:cNvCxnSpPr>
          <p:nvPr/>
        </p:nvCxnSpPr>
        <p:spPr>
          <a:xfrm rot="10800000">
            <a:off x="2377800" y="2826025"/>
            <a:ext cx="1017600" cy="6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1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statements </a:t>
            </a:r>
            <a:endParaRPr/>
          </a:p>
        </p:txBody>
      </p:sp>
      <p:sp>
        <p:nvSpPr>
          <p:cNvPr id="234" name="Google Shape;234;p32"/>
          <p:cNvSpPr txBox="1"/>
          <p:nvPr>
            <p:ph idx="2" type="body"/>
          </p:nvPr>
        </p:nvSpPr>
        <p:spPr>
          <a:xfrm>
            <a:off x="311700" y="902250"/>
            <a:ext cx="8386800" cy="10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of View Statements uncovered insights regarding the call management centre, mainly: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35" name="Google Shape;235;p32"/>
          <p:cNvSpPr/>
          <p:nvPr/>
        </p:nvSpPr>
        <p:spPr>
          <a:xfrm>
            <a:off x="357050" y="1613625"/>
            <a:ext cx="1606932" cy="1242216"/>
          </a:xfrm>
          <a:prstGeom prst="cloud">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It’s outdated</a:t>
            </a:r>
            <a:endParaRPr/>
          </a:p>
        </p:txBody>
      </p:sp>
      <p:sp>
        <p:nvSpPr>
          <p:cNvPr id="236" name="Google Shape;236;p32"/>
          <p:cNvSpPr/>
          <p:nvPr/>
        </p:nvSpPr>
        <p:spPr>
          <a:xfrm>
            <a:off x="5078325" y="3384400"/>
            <a:ext cx="2105568" cy="1493748"/>
          </a:xfrm>
          <a:prstGeom prst="cloud">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new CMC would require constant maintenance</a:t>
            </a:r>
            <a:endParaRPr/>
          </a:p>
        </p:txBody>
      </p:sp>
      <p:sp>
        <p:nvSpPr>
          <p:cNvPr id="237" name="Google Shape;237;p32"/>
          <p:cNvSpPr/>
          <p:nvPr/>
        </p:nvSpPr>
        <p:spPr>
          <a:xfrm>
            <a:off x="1395200" y="3451675"/>
            <a:ext cx="2105568" cy="1426464"/>
          </a:xfrm>
          <a:prstGeom prst="cloud">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Causing a loss of customers and employees </a:t>
            </a:r>
            <a:endParaRPr/>
          </a:p>
        </p:txBody>
      </p:sp>
      <p:sp>
        <p:nvSpPr>
          <p:cNvPr id="238" name="Google Shape;238;p32"/>
          <p:cNvSpPr/>
          <p:nvPr/>
        </p:nvSpPr>
        <p:spPr>
          <a:xfrm>
            <a:off x="3648975" y="1668300"/>
            <a:ext cx="1846044" cy="1332396"/>
          </a:xfrm>
          <a:prstGeom prst="cloud">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Causing unhappy and frustrated customers </a:t>
            </a:r>
            <a:endParaRPr/>
          </a:p>
        </p:txBody>
      </p:sp>
      <p:sp>
        <p:nvSpPr>
          <p:cNvPr id="239" name="Google Shape;239;p32"/>
          <p:cNvSpPr/>
          <p:nvPr/>
        </p:nvSpPr>
        <p:spPr>
          <a:xfrm>
            <a:off x="6902599" y="1576163"/>
            <a:ext cx="1846044" cy="1426464"/>
          </a:xfrm>
          <a:prstGeom prst="cloud">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Current operation not profiting partner airlines </a:t>
            </a:r>
            <a:endParaRPr/>
          </a:p>
        </p:txBody>
      </p:sp>
      <p:pic>
        <p:nvPicPr>
          <p:cNvPr id="240" name="Google Shape;240;p32"/>
          <p:cNvPicPr preferRelativeResize="0"/>
          <p:nvPr/>
        </p:nvPicPr>
        <p:blipFill>
          <a:blip r:embed="rId3">
            <a:alphaModFix/>
          </a:blip>
          <a:stretch>
            <a:fillRect/>
          </a:stretch>
        </p:blipFill>
        <p:spPr>
          <a:xfrm>
            <a:off x="4001275" y="3384400"/>
            <a:ext cx="1493750" cy="149375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0"/>
                                        </p:tgtEl>
                                      </p:cBhvr>
                                    </p:animEffect>
                                    <p:set>
                                      <p:cBhvr>
                                        <p:cTn dur="1" fill="hold">
                                          <p:stCondLst>
                                            <p:cond delay="1000"/>
                                          </p:stCondLst>
                                        </p:cTn>
                                        <p:tgtEl>
                                          <p:spTgt spid="2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2: Ideation</a:t>
            </a:r>
            <a:endParaRPr/>
          </a:p>
        </p:txBody>
      </p:sp>
      <p:pic>
        <p:nvPicPr>
          <p:cNvPr id="246" name="Google Shape;246;p33"/>
          <p:cNvPicPr preferRelativeResize="0"/>
          <p:nvPr/>
        </p:nvPicPr>
        <p:blipFill>
          <a:blip r:embed="rId3">
            <a:alphaModFix/>
          </a:blip>
          <a:stretch>
            <a:fillRect/>
          </a:stretch>
        </p:blipFill>
        <p:spPr>
          <a:xfrm rot="843731">
            <a:off x="5673350" y="1937522"/>
            <a:ext cx="2224676" cy="2224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